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sldIdLst>
    <p:sldId id="290" r:id="rId2"/>
    <p:sldId id="291" r:id="rId3"/>
    <p:sldId id="292" r:id="rId4"/>
    <p:sldId id="293" r:id="rId5"/>
    <p:sldId id="294" r:id="rId6"/>
    <p:sldId id="295" r:id="rId7"/>
    <p:sldId id="296" r:id="rId8"/>
    <p:sldId id="299" r:id="rId9"/>
    <p:sldId id="297" r:id="rId10"/>
    <p:sldId id="298" r:id="rId11"/>
    <p:sldId id="300" r:id="rId12"/>
    <p:sldId id="301" r:id="rId13"/>
    <p:sldId id="302" r:id="rId14"/>
    <p:sldId id="303" r:id="rId15"/>
    <p:sldId id="304" r:id="rId16"/>
    <p:sldId id="305" r:id="rId17"/>
    <p:sldId id="306" r:id="rId18"/>
    <p:sldId id="307" r:id="rId19"/>
    <p:sldId id="308" r:id="rId20"/>
    <p:sldId id="309" r:id="rId21"/>
    <p:sldId id="311" r:id="rId22"/>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0" d="100"/>
          <a:sy n="90" d="100"/>
        </p:scale>
        <p:origin x="1234" y="67"/>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mir Mirar | YTU Yıldız Teknopark" userId="007cb772-112e-46ea-9cb3-50e288f8a51f" providerId="ADAL" clId="{1CB316C8-4358-4250-95C3-DE6359B6959B}"/>
    <pc:docChg chg="custSel modSld">
      <pc:chgData name="Emir Mirar | YTU Yıldız Teknopark" userId="007cb772-112e-46ea-9cb3-50e288f8a51f" providerId="ADAL" clId="{1CB316C8-4358-4250-95C3-DE6359B6959B}" dt="2026-07-28T08:07:01.189" v="0" actId="478"/>
      <pc:docMkLst>
        <pc:docMk/>
      </pc:docMkLst>
      <pc:sldChg chg="delSp mod">
        <pc:chgData name="Emir Mirar | YTU Yıldız Teknopark" userId="007cb772-112e-46ea-9cb3-50e288f8a51f" providerId="ADAL" clId="{1CB316C8-4358-4250-95C3-DE6359B6959B}" dt="2026-07-28T08:07:01.189" v="0" actId="478"/>
        <pc:sldMkLst>
          <pc:docMk/>
          <pc:sldMk cId="4205389618" sldId="290"/>
        </pc:sldMkLst>
        <pc:spChg chg="del">
          <ac:chgData name="Emir Mirar | YTU Yıldız Teknopark" userId="007cb772-112e-46ea-9cb3-50e288f8a51f" providerId="ADAL" clId="{1CB316C8-4358-4250-95C3-DE6359B6959B}" dt="2026-07-28T08:07:01.189" v="0" actId="478"/>
          <ac:spMkLst>
            <pc:docMk/>
            <pc:sldMk cId="4205389618" sldId="290"/>
            <ac:spMk id="2" creationId="{88B6ED90-46EB-8CD5-FA82-482C80F56824}"/>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a:t>Asıl başlık stili için tıklatın</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a:t>Asıl alt başlık stilini düzenlemek için tıklatın</a:t>
            </a:r>
            <a:endParaRPr kumimoji="0" lang="en-US"/>
          </a:p>
        </p:txBody>
      </p:sp>
      <p:sp>
        <p:nvSpPr>
          <p:cNvPr id="30" name="Date Placeholder 29"/>
          <p:cNvSpPr>
            <a:spLocks noGrp="1"/>
          </p:cNvSpPr>
          <p:nvPr>
            <p:ph type="dt" sz="half" idx="10"/>
          </p:nvPr>
        </p:nvSpPr>
        <p:spPr/>
        <p:txBody>
          <a:bodyPr/>
          <a:lstStyle/>
          <a:p>
            <a:fld id="{69CA44B6-8412-4957-96B8-A26F1E2BCA85}" type="datetimeFigureOut">
              <a:rPr lang="tr-TR" smtClean="0"/>
              <a:t>28.07.2026</a:t>
            </a:fld>
            <a:endParaRPr lang="tr-TR"/>
          </a:p>
        </p:txBody>
      </p:sp>
      <p:sp>
        <p:nvSpPr>
          <p:cNvPr id="19" name="Footer Placeholder 18"/>
          <p:cNvSpPr>
            <a:spLocks noGrp="1"/>
          </p:cNvSpPr>
          <p:nvPr>
            <p:ph type="ftr" sz="quarter" idx="11"/>
          </p:nvPr>
        </p:nvSpPr>
        <p:spPr/>
        <p:txBody>
          <a:bodyPr/>
          <a:lstStyle/>
          <a:p>
            <a:endParaRPr lang="tr-TR"/>
          </a:p>
        </p:txBody>
      </p:sp>
      <p:sp>
        <p:nvSpPr>
          <p:cNvPr id="27" name="Slide Number Placeholder 26"/>
          <p:cNvSpPr>
            <a:spLocks noGrp="1"/>
          </p:cNvSpPr>
          <p:nvPr>
            <p:ph type="sldNum" sz="quarter" idx="12"/>
          </p:nvPr>
        </p:nvSpPr>
        <p:spPr/>
        <p:txBody>
          <a:bodyPr/>
          <a:lstStyle/>
          <a:p>
            <a:fld id="{E2B556F1-3D71-4354-BF5C-A65C886575C8}" type="slidenum">
              <a:rPr lang="tr-TR" smtClean="0"/>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tr-TR"/>
              <a:t>Asıl başlık stili için tıklatın</a:t>
            </a:r>
            <a:endParaRPr kumimoji="0" lang="en-US"/>
          </a:p>
        </p:txBody>
      </p:sp>
      <p:sp>
        <p:nvSpPr>
          <p:cNvPr id="3" name="Content Placeholder 2"/>
          <p:cNvSpPr>
            <a:spLocks noGrp="1"/>
          </p:cNvSpPr>
          <p:nvPr>
            <p:ph idx="1"/>
          </p:nvPr>
        </p:nvSpPr>
        <p:spPr/>
        <p:txBody>
          <a:body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Date Placeholder 3"/>
          <p:cNvSpPr>
            <a:spLocks noGrp="1"/>
          </p:cNvSpPr>
          <p:nvPr>
            <p:ph type="dt" sz="half" idx="10"/>
          </p:nvPr>
        </p:nvSpPr>
        <p:spPr/>
        <p:txBody>
          <a:bodyPr/>
          <a:lstStyle/>
          <a:p>
            <a:fld id="{69CA44B6-8412-4957-96B8-A26F1E2BCA85}" type="datetimeFigureOut">
              <a:rPr lang="tr-TR" smtClean="0"/>
              <a:t>28.07.2026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2B556F1-3D71-4354-BF5C-A65C886575C8}"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a:t>Asıl başlık stili için tıklatın</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a:t>Asıl metin stillerini düzenlemek için tıklatın</a:t>
            </a:r>
          </a:p>
        </p:txBody>
      </p:sp>
      <p:sp>
        <p:nvSpPr>
          <p:cNvPr id="4" name="Date Placeholder 3"/>
          <p:cNvSpPr>
            <a:spLocks noGrp="1"/>
          </p:cNvSpPr>
          <p:nvPr>
            <p:ph type="dt" sz="half" idx="10"/>
          </p:nvPr>
        </p:nvSpPr>
        <p:spPr/>
        <p:txBody>
          <a:bodyPr/>
          <a:lstStyle/>
          <a:p>
            <a:fld id="{69CA44B6-8412-4957-96B8-A26F1E2BCA85}" type="datetimeFigureOut">
              <a:rPr lang="tr-TR" smtClean="0"/>
              <a:t>28.07.2026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2B556F1-3D71-4354-BF5C-A65C886575C8}" type="slidenum">
              <a:rPr lang="tr-TR" smtClean="0"/>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tr-TR"/>
              <a:t>Asıl başlık stili için tıklatın</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5" name="Date Placeholder 4"/>
          <p:cNvSpPr>
            <a:spLocks noGrp="1"/>
          </p:cNvSpPr>
          <p:nvPr>
            <p:ph type="dt" sz="half" idx="10"/>
          </p:nvPr>
        </p:nvSpPr>
        <p:spPr/>
        <p:txBody>
          <a:bodyPr/>
          <a:lstStyle/>
          <a:p>
            <a:fld id="{69CA44B6-8412-4957-96B8-A26F1E2BCA85}" type="datetimeFigureOut">
              <a:rPr lang="tr-TR" smtClean="0"/>
              <a:t>28.07.2026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E2B556F1-3D71-4354-BF5C-A65C886575C8}"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tr-TR"/>
              <a:t>Asıl başlık stili için tıklatın</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a:t>Asıl metin stillerini düzenlemek için tıklatın</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a:t>Asıl metin stillerini düzenlemek için tıklatın</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7" name="Date Placeholder 6"/>
          <p:cNvSpPr>
            <a:spLocks noGrp="1"/>
          </p:cNvSpPr>
          <p:nvPr>
            <p:ph type="dt" sz="half" idx="10"/>
          </p:nvPr>
        </p:nvSpPr>
        <p:spPr/>
        <p:txBody>
          <a:bodyPr/>
          <a:lstStyle/>
          <a:p>
            <a:fld id="{69CA44B6-8412-4957-96B8-A26F1E2BCA85}" type="datetimeFigureOut">
              <a:rPr lang="tr-TR" smtClean="0"/>
              <a:t>28.07.2026</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E2B556F1-3D71-4354-BF5C-A65C886575C8}"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tr-TR"/>
              <a:t>Asıl başlık stili için tıklatın</a:t>
            </a:r>
            <a:endParaRPr kumimoji="0" lang="en-US"/>
          </a:p>
        </p:txBody>
      </p:sp>
      <p:sp>
        <p:nvSpPr>
          <p:cNvPr id="3" name="Date Placeholder 2"/>
          <p:cNvSpPr>
            <a:spLocks noGrp="1"/>
          </p:cNvSpPr>
          <p:nvPr>
            <p:ph type="dt" sz="half" idx="10"/>
          </p:nvPr>
        </p:nvSpPr>
        <p:spPr/>
        <p:txBody>
          <a:bodyPr/>
          <a:lstStyle/>
          <a:p>
            <a:fld id="{69CA44B6-8412-4957-96B8-A26F1E2BCA85}" type="datetimeFigureOut">
              <a:rPr lang="tr-TR" smtClean="0"/>
              <a:t>28.07.2026</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E2B556F1-3D71-4354-BF5C-A65C886575C8}"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CA44B6-8412-4957-96B8-A26F1E2BCA85}" type="datetimeFigureOut">
              <a:rPr lang="tr-TR" smtClean="0"/>
              <a:t>28.07.2026</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E2B556F1-3D71-4354-BF5C-A65C886575C8}"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tr-TR"/>
              <a:t>Asıl başlık stili için tıklatın</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tr-TR"/>
              <a:t>Asıl metin stillerini düzenlemek için tıklatın</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5" name="Date Placeholder 4"/>
          <p:cNvSpPr>
            <a:spLocks noGrp="1"/>
          </p:cNvSpPr>
          <p:nvPr>
            <p:ph type="dt" sz="half" idx="10"/>
          </p:nvPr>
        </p:nvSpPr>
        <p:spPr/>
        <p:txBody>
          <a:bodyPr/>
          <a:lstStyle/>
          <a:p>
            <a:fld id="{69CA44B6-8412-4957-96B8-A26F1E2BCA85}" type="datetimeFigureOut">
              <a:rPr lang="tr-TR" smtClean="0"/>
              <a:t>28.07.2026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E2B556F1-3D71-4354-BF5C-A65C886575C8}"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tr-TR"/>
              <a:t>Asıl başlık stili için tıklatın</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tr-TR"/>
              <a:t>Asıl metin stillerini düzenlemek için tıklatın</a:t>
            </a:r>
          </a:p>
        </p:txBody>
      </p:sp>
      <p:sp>
        <p:nvSpPr>
          <p:cNvPr id="5" name="Date Placeholder 4"/>
          <p:cNvSpPr>
            <a:spLocks noGrp="1"/>
          </p:cNvSpPr>
          <p:nvPr>
            <p:ph type="dt" sz="half" idx="10"/>
          </p:nvPr>
        </p:nvSpPr>
        <p:spPr/>
        <p:txBody>
          <a:bodyPr/>
          <a:lstStyle/>
          <a:p>
            <a:fld id="{69CA44B6-8412-4957-96B8-A26F1E2BCA85}" type="datetimeFigureOut">
              <a:rPr lang="tr-TR" smtClean="0"/>
              <a:t>28.07.2026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a:xfrm>
            <a:off x="8077200" y="6356350"/>
            <a:ext cx="609600" cy="365125"/>
          </a:xfrm>
        </p:spPr>
        <p:txBody>
          <a:bodyPr/>
          <a:lstStyle/>
          <a:p>
            <a:fld id="{E2B556F1-3D71-4354-BF5C-A65C886575C8}" type="slidenum">
              <a:rPr lang="tr-TR" smtClean="0"/>
              <a:t>‹#›</a:t>
            </a:fld>
            <a:endParaRPr lang="tr-T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tr-TR"/>
              <a:t>Resim eklemek için simgeyi tıklatın</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tr-TR"/>
              <a:t>Asıl başlık stili için tıklatın</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Date Placeholder 3"/>
          <p:cNvSpPr>
            <a:spLocks noGrp="1"/>
          </p:cNvSpPr>
          <p:nvPr>
            <p:ph type="dt" sz="half" idx="10"/>
          </p:nvPr>
        </p:nvSpPr>
        <p:spPr/>
        <p:txBody>
          <a:bodyPr/>
          <a:lstStyle/>
          <a:p>
            <a:fld id="{69CA44B6-8412-4957-96B8-A26F1E2BCA85}" type="datetimeFigureOut">
              <a:rPr lang="tr-TR" smtClean="0"/>
              <a:t>28.07.2026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2B556F1-3D71-4354-BF5C-A65C886575C8}"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tr-TR"/>
              <a:t>Asıl başlık stili için tıklatın</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Date Placeholder 3"/>
          <p:cNvSpPr>
            <a:spLocks noGrp="1"/>
          </p:cNvSpPr>
          <p:nvPr>
            <p:ph type="dt" sz="half" idx="10"/>
          </p:nvPr>
        </p:nvSpPr>
        <p:spPr/>
        <p:txBody>
          <a:bodyPr/>
          <a:lstStyle/>
          <a:p>
            <a:fld id="{69CA44B6-8412-4957-96B8-A26F1E2BCA85}" type="datetimeFigureOut">
              <a:rPr lang="tr-TR" smtClean="0"/>
              <a:t>28.07.2026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2B556F1-3D71-4354-BF5C-A65C886575C8}"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tr-TR"/>
              <a:t>Asıl başlık stili için tıklatın</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tr-TR"/>
              <a:t>Asıl metin stillerini düzenlemek için tıklatın</a:t>
            </a:r>
          </a:p>
          <a:p>
            <a:pPr lvl="1" eaLnBrk="1" latinLnBrk="0" hangingPunct="1"/>
            <a:r>
              <a:rPr kumimoji="0" lang="tr-TR"/>
              <a:t>İkinci düzey</a:t>
            </a:r>
          </a:p>
          <a:p>
            <a:pPr lvl="2" eaLnBrk="1" latinLnBrk="0" hangingPunct="1"/>
            <a:r>
              <a:rPr kumimoji="0" lang="tr-TR"/>
              <a:t>Üçüncü düzey</a:t>
            </a:r>
          </a:p>
          <a:p>
            <a:pPr lvl="3" eaLnBrk="1" latinLnBrk="0" hangingPunct="1"/>
            <a:r>
              <a:rPr kumimoji="0" lang="tr-TR"/>
              <a:t>Dördüncü düzey</a:t>
            </a:r>
          </a:p>
          <a:p>
            <a:pPr lvl="4" eaLnBrk="1" latinLnBrk="0" hangingPunct="1"/>
            <a:r>
              <a:rPr kumimoji="0" lang="tr-TR"/>
              <a:t>Beşinci düzey</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69CA44B6-8412-4957-96B8-A26F1E2BCA85}" type="datetimeFigureOut">
              <a:rPr lang="tr-TR" smtClean="0"/>
              <a:t>28.07.2026</a:t>
            </a:fld>
            <a:endParaRPr lang="tr-TR"/>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tr-T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E2B556F1-3D71-4354-BF5C-A65C886575C8}" type="slidenum">
              <a:rPr lang="tr-TR" smtClean="0"/>
              <a:t>‹#›</a:t>
            </a:fld>
            <a:endParaRPr lang="tr-TR"/>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32E674C-B05F-A11A-8595-95562F1854E6}"/>
              </a:ext>
            </a:extLst>
          </p:cNvPr>
          <p:cNvSpPr>
            <a:spLocks noGrp="1"/>
          </p:cNvSpPr>
          <p:nvPr>
            <p:ph idx="1"/>
          </p:nvPr>
        </p:nvSpPr>
        <p:spPr/>
        <p:txBody>
          <a:bodyPr/>
          <a:lstStyle/>
          <a:p>
            <a:pPr marL="0" indent="0" algn="ctr">
              <a:buNone/>
            </a:pPr>
            <a:r>
              <a:rPr lang="tr-TR" sz="4000" b="1" dirty="0">
                <a:solidFill>
                  <a:srgbClr val="00B0F0"/>
                </a:solidFill>
              </a:rPr>
              <a:t>Türkiye’de Yenilenebilir Enerji</a:t>
            </a:r>
            <a:br>
              <a:rPr lang="tr-TR" sz="4000" b="1" dirty="0">
                <a:solidFill>
                  <a:srgbClr val="00B0F0"/>
                </a:solidFill>
              </a:rPr>
            </a:br>
            <a:r>
              <a:rPr lang="tr-TR" sz="4000" b="1" dirty="0">
                <a:solidFill>
                  <a:srgbClr val="00B0F0"/>
                </a:solidFill>
              </a:rPr>
              <a:t>Kooperatiflerinin Hukuki Rejimi</a:t>
            </a:r>
            <a:br>
              <a:rPr lang="tr-TR" sz="2800" b="1" dirty="0"/>
            </a:br>
            <a:r>
              <a:rPr lang="tr-TR" sz="1600" b="1" dirty="0"/>
              <a:t>(ECHO TÜRKİYE HUB Türkiye Enerji Ekosistem Buluşması – 29.07.2026)</a:t>
            </a:r>
          </a:p>
          <a:p>
            <a:pPr marL="0" indent="0" algn="ctr">
              <a:buNone/>
            </a:pPr>
            <a:r>
              <a:rPr lang="tr-TR" sz="1600" b="1" dirty="0"/>
              <a:t>-</a:t>
            </a:r>
          </a:p>
          <a:p>
            <a:pPr marL="0" indent="0" algn="ctr">
              <a:buNone/>
            </a:pPr>
            <a:r>
              <a:rPr lang="tr-TR" sz="1600" b="1" dirty="0"/>
              <a:t>Dr. Öğr. Üyesi Sercan Uçar</a:t>
            </a:r>
          </a:p>
          <a:p>
            <a:pPr marL="0" indent="0" algn="ctr">
              <a:buNone/>
            </a:pPr>
            <a:r>
              <a:rPr lang="tr-TR" sz="1600" b="1" dirty="0"/>
              <a:t>(Uludağ Üniversitesi Hukuk Fakültesi Ticaret Hukuku ABD)</a:t>
            </a:r>
          </a:p>
          <a:p>
            <a:pPr marL="0" indent="0" algn="ctr">
              <a:buNone/>
            </a:pPr>
            <a:r>
              <a:rPr lang="tr-TR" sz="1600" b="1" dirty="0"/>
              <a:t>-</a:t>
            </a:r>
          </a:p>
          <a:p>
            <a:pPr marL="0" indent="0" algn="ctr">
              <a:buNone/>
            </a:pPr>
            <a:r>
              <a:rPr lang="tr-TR" sz="1600" dirty="0"/>
              <a:t>Bu çalışma, Türkiye Bilimsel ve Teknolojik Araştırma Kurumu (TÜBİTAK) tarafından 424K258 numaralı proje ile desteklenmiştir. Projeye verdiği destekten ötürü TÜBİTAK’a teşekkürlerimizi sunarız. </a:t>
            </a:r>
          </a:p>
        </p:txBody>
      </p:sp>
    </p:spTree>
    <p:extLst>
      <p:ext uri="{BB962C8B-B14F-4D97-AF65-F5344CB8AC3E}">
        <p14:creationId xmlns:p14="http://schemas.microsoft.com/office/powerpoint/2010/main" val="42053896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5007BF3-FD98-4C55-8E6D-E0FD7A8BDA20}"/>
              </a:ext>
            </a:extLst>
          </p:cNvPr>
          <p:cNvSpPr>
            <a:spLocks noGrp="1"/>
          </p:cNvSpPr>
          <p:nvPr>
            <p:ph type="title"/>
          </p:nvPr>
        </p:nvSpPr>
        <p:spPr/>
        <p:txBody>
          <a:bodyPr>
            <a:normAutofit/>
          </a:bodyPr>
          <a:lstStyle/>
          <a:p>
            <a:r>
              <a:rPr lang="tr-TR" sz="4000" b="1" dirty="0">
                <a:solidFill>
                  <a:srgbClr val="00B0F0"/>
                </a:solidFill>
              </a:rPr>
              <a:t>Hukuki Çerçeve</a:t>
            </a:r>
          </a:p>
        </p:txBody>
      </p:sp>
      <p:sp>
        <p:nvSpPr>
          <p:cNvPr id="3" name="İçerik Yer Tutucusu 2">
            <a:extLst>
              <a:ext uri="{FF2B5EF4-FFF2-40B4-BE49-F238E27FC236}">
                <a16:creationId xmlns:a16="http://schemas.microsoft.com/office/drawing/2014/main" id="{8515D9B1-3C28-5E72-FE4F-85485BBB8F12}"/>
              </a:ext>
            </a:extLst>
          </p:cNvPr>
          <p:cNvSpPr>
            <a:spLocks noGrp="1"/>
          </p:cNvSpPr>
          <p:nvPr>
            <p:ph idx="1"/>
          </p:nvPr>
        </p:nvSpPr>
        <p:spPr/>
        <p:txBody>
          <a:bodyPr/>
          <a:lstStyle/>
          <a:p>
            <a:pPr marL="0" indent="0">
              <a:buNone/>
            </a:pPr>
            <a:r>
              <a:rPr lang="tr-TR" dirty="0"/>
              <a:t>1. Yenilenebilir Enerji Hukuku</a:t>
            </a:r>
          </a:p>
          <a:p>
            <a:pPr marL="0" indent="0">
              <a:buNone/>
            </a:pPr>
            <a:r>
              <a:rPr lang="tr-TR" dirty="0"/>
              <a:t>- </a:t>
            </a:r>
            <a:r>
              <a:rPr lang="tr-TR" dirty="0" err="1"/>
              <a:t>YEK’ler</a:t>
            </a:r>
            <a:r>
              <a:rPr lang="tr-TR" dirty="0"/>
              <a:t> hangi faaliyetleri ve hangi esaslara tabi olarak gösterebilirler?</a:t>
            </a:r>
          </a:p>
          <a:p>
            <a:pPr marL="0" indent="0">
              <a:buNone/>
            </a:pPr>
            <a:r>
              <a:rPr lang="tr-TR" dirty="0"/>
              <a:t>* 5346 sayılı Yenilenebilir Enerji Kaynaklarının Elektrik Enerjisi Üretimi Amaçlı Kullanımına İlişkin Kanun </a:t>
            </a:r>
          </a:p>
          <a:p>
            <a:pPr marL="0" indent="0">
              <a:buNone/>
            </a:pPr>
            <a:r>
              <a:rPr lang="tr-TR" dirty="0"/>
              <a:t>* 6446 sayılı Elektrik Piyasası Kanunu </a:t>
            </a:r>
          </a:p>
          <a:p>
            <a:pPr marL="0" indent="0">
              <a:buNone/>
            </a:pPr>
            <a:r>
              <a:rPr lang="tr-TR" dirty="0"/>
              <a:t>* Elektrik Piyasasında Lisanssız Elektrik Üretim Yönetmeliği</a:t>
            </a:r>
          </a:p>
          <a:p>
            <a:pPr marL="0" indent="0">
              <a:buNone/>
            </a:pPr>
            <a:endParaRPr lang="tr-TR" dirty="0"/>
          </a:p>
        </p:txBody>
      </p:sp>
    </p:spTree>
    <p:extLst>
      <p:ext uri="{BB962C8B-B14F-4D97-AF65-F5344CB8AC3E}">
        <p14:creationId xmlns:p14="http://schemas.microsoft.com/office/powerpoint/2010/main" val="28777011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7571AA8-716A-8283-E585-C95A9A8E8F6F}"/>
              </a:ext>
            </a:extLst>
          </p:cNvPr>
          <p:cNvSpPr>
            <a:spLocks noGrp="1"/>
          </p:cNvSpPr>
          <p:nvPr>
            <p:ph type="title"/>
          </p:nvPr>
        </p:nvSpPr>
        <p:spPr/>
        <p:txBody>
          <a:bodyPr>
            <a:normAutofit/>
          </a:bodyPr>
          <a:lstStyle/>
          <a:p>
            <a:r>
              <a:rPr lang="tr-TR" sz="4000" b="1" dirty="0">
                <a:solidFill>
                  <a:srgbClr val="00B0F0"/>
                </a:solidFill>
              </a:rPr>
              <a:t>Hukuki Çerçeve</a:t>
            </a:r>
            <a:endParaRPr lang="tr-TR" sz="4000" b="1" dirty="0"/>
          </a:p>
        </p:txBody>
      </p:sp>
      <p:sp>
        <p:nvSpPr>
          <p:cNvPr id="3" name="İçerik Yer Tutucusu 2">
            <a:extLst>
              <a:ext uri="{FF2B5EF4-FFF2-40B4-BE49-F238E27FC236}">
                <a16:creationId xmlns:a16="http://schemas.microsoft.com/office/drawing/2014/main" id="{47B2EACD-6F4C-9AE6-63A2-BC259120A6F6}"/>
              </a:ext>
            </a:extLst>
          </p:cNvPr>
          <p:cNvSpPr>
            <a:spLocks noGrp="1"/>
          </p:cNvSpPr>
          <p:nvPr>
            <p:ph idx="1"/>
          </p:nvPr>
        </p:nvSpPr>
        <p:spPr/>
        <p:txBody>
          <a:bodyPr>
            <a:normAutofit/>
          </a:bodyPr>
          <a:lstStyle/>
          <a:p>
            <a:pPr marL="0" indent="0">
              <a:buNone/>
            </a:pPr>
            <a:r>
              <a:rPr lang="tr-TR" dirty="0"/>
              <a:t>2. Kooperatifler Hukuku</a:t>
            </a:r>
          </a:p>
          <a:p>
            <a:pPr marL="0" indent="0">
              <a:buNone/>
            </a:pPr>
            <a:r>
              <a:rPr lang="tr-TR" dirty="0"/>
              <a:t>- </a:t>
            </a:r>
            <a:r>
              <a:rPr lang="tr-TR" dirty="0" err="1"/>
              <a:t>YEK’lerin</a:t>
            </a:r>
            <a:r>
              <a:rPr lang="tr-TR" dirty="0"/>
              <a:t> kuruluşu, ortaklık şartları, ortak sıfatının kazanılması ve kaybedilmesi, ortakların hak, borç ve sorumlulukları, organlar, sona erme, üst örgütlenme vb.</a:t>
            </a:r>
          </a:p>
          <a:p>
            <a:pPr marL="0" indent="0">
              <a:buNone/>
            </a:pPr>
            <a:r>
              <a:rPr lang="tr-TR" dirty="0"/>
              <a:t>* 1163 sayılı Kooperatifler Kanunu</a:t>
            </a:r>
          </a:p>
          <a:p>
            <a:pPr marL="0" indent="0">
              <a:buNone/>
            </a:pPr>
            <a:r>
              <a:rPr lang="tr-TR" dirty="0"/>
              <a:t>* Kooperatiflerin Kuruluş ve </a:t>
            </a:r>
            <a:r>
              <a:rPr lang="tr-TR" dirty="0" err="1"/>
              <a:t>Anasözleşme</a:t>
            </a:r>
            <a:r>
              <a:rPr lang="tr-TR" dirty="0"/>
              <a:t> Değişiklik İşlemleri ile Kurucu Ortak Sayıları ve Çalışma Bölgelerinin Belirlenmesi Hakkında Tebliğ </a:t>
            </a:r>
          </a:p>
          <a:p>
            <a:pPr marL="0" indent="0">
              <a:buNone/>
            </a:pPr>
            <a:r>
              <a:rPr lang="tr-TR" dirty="0"/>
              <a:t>* Yenilenebilir Enerji Üretim Kooperatifi Örnek </a:t>
            </a:r>
            <a:r>
              <a:rPr lang="tr-TR" dirty="0" err="1"/>
              <a:t>Anasözleşmesi</a:t>
            </a:r>
            <a:endParaRPr lang="tr-TR" dirty="0"/>
          </a:p>
        </p:txBody>
      </p:sp>
    </p:spTree>
    <p:extLst>
      <p:ext uri="{BB962C8B-B14F-4D97-AF65-F5344CB8AC3E}">
        <p14:creationId xmlns:p14="http://schemas.microsoft.com/office/powerpoint/2010/main" val="7990950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8D62931-95C2-A421-C2D5-B247A57F653D}"/>
              </a:ext>
            </a:extLst>
          </p:cNvPr>
          <p:cNvSpPr>
            <a:spLocks noGrp="1"/>
          </p:cNvSpPr>
          <p:nvPr>
            <p:ph type="title"/>
          </p:nvPr>
        </p:nvSpPr>
        <p:spPr>
          <a:xfrm>
            <a:off x="457200" y="836712"/>
            <a:ext cx="8229600" cy="1224136"/>
          </a:xfrm>
        </p:spPr>
        <p:txBody>
          <a:bodyPr>
            <a:noAutofit/>
          </a:bodyPr>
          <a:lstStyle/>
          <a:p>
            <a:r>
              <a:rPr lang="tr-TR" sz="4000" b="1" dirty="0">
                <a:solidFill>
                  <a:srgbClr val="00B0F0"/>
                </a:solidFill>
              </a:rPr>
              <a:t>Yenilenebilir Enerji-Kooperatifler Hukuku Etkileşimi</a:t>
            </a:r>
          </a:p>
        </p:txBody>
      </p:sp>
      <p:sp>
        <p:nvSpPr>
          <p:cNvPr id="3" name="İçerik Yer Tutucusu 2">
            <a:extLst>
              <a:ext uri="{FF2B5EF4-FFF2-40B4-BE49-F238E27FC236}">
                <a16:creationId xmlns:a16="http://schemas.microsoft.com/office/drawing/2014/main" id="{FCDED336-64A5-5AC9-469F-37B5B68EBB99}"/>
              </a:ext>
            </a:extLst>
          </p:cNvPr>
          <p:cNvSpPr>
            <a:spLocks noGrp="1"/>
          </p:cNvSpPr>
          <p:nvPr>
            <p:ph idx="1"/>
          </p:nvPr>
        </p:nvSpPr>
        <p:spPr/>
        <p:txBody>
          <a:bodyPr/>
          <a:lstStyle/>
          <a:p>
            <a:pPr marL="0" indent="0">
              <a:buNone/>
            </a:pPr>
            <a:r>
              <a:rPr lang="tr-TR" dirty="0"/>
              <a:t>- Yenilenebilir enerji hukuku mevzuatında lisanssız üretim, tüketim birleştirme ve mahsuplaşma yapabilmek için aranan şartlar, kooperatifler hukuku mevzuatına birer ortaklık şartı olarak yansır.</a:t>
            </a:r>
          </a:p>
          <a:p>
            <a:pPr marL="0" indent="0">
              <a:buNone/>
            </a:pPr>
            <a:r>
              <a:rPr lang="tr-TR" dirty="0"/>
              <a:t>* YEK Örnek </a:t>
            </a:r>
            <a:r>
              <a:rPr lang="tr-TR" dirty="0" err="1"/>
              <a:t>Anasözleşmesi</a:t>
            </a:r>
            <a:r>
              <a:rPr lang="tr-TR" dirty="0"/>
              <a:t> m. 10:  </a:t>
            </a:r>
            <a:r>
              <a:rPr lang="tr-TR" i="1" dirty="0"/>
              <a:t>Kooperatife ortak olabilmek için </a:t>
            </a:r>
            <a:r>
              <a:rPr lang="tr-TR" i="1" u="sng" dirty="0"/>
              <a:t>aynı dağıtım bölgesi </a:t>
            </a:r>
            <a:r>
              <a:rPr lang="tr-TR" i="1" dirty="0"/>
              <a:t>içindeki </a:t>
            </a:r>
            <a:r>
              <a:rPr lang="tr-TR" i="1" u="sng" dirty="0"/>
              <a:t>aynı tarife grubunda </a:t>
            </a:r>
            <a:r>
              <a:rPr lang="tr-TR" i="1" dirty="0"/>
              <a:t>yer alan, elektriğini </a:t>
            </a:r>
            <a:r>
              <a:rPr lang="tr-TR" i="1" u="sng" dirty="0"/>
              <a:t>ortak sayaçtan </a:t>
            </a:r>
            <a:r>
              <a:rPr lang="tr-TR" i="1" dirty="0"/>
              <a:t>tüketen elektrik tüketim abonesi gerçek ve/veya tüzel kişi olmak gerekir.</a:t>
            </a:r>
          </a:p>
          <a:p>
            <a:pPr marL="0" indent="0">
              <a:buNone/>
            </a:pPr>
            <a:endParaRPr lang="tr-TR" dirty="0"/>
          </a:p>
        </p:txBody>
      </p:sp>
    </p:spTree>
    <p:extLst>
      <p:ext uri="{BB962C8B-B14F-4D97-AF65-F5344CB8AC3E}">
        <p14:creationId xmlns:p14="http://schemas.microsoft.com/office/powerpoint/2010/main" val="23281614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B21BF0E-59D8-FB92-69CF-DC2EBD29D850}"/>
              </a:ext>
            </a:extLst>
          </p:cNvPr>
          <p:cNvSpPr>
            <a:spLocks noGrp="1"/>
          </p:cNvSpPr>
          <p:nvPr>
            <p:ph type="title"/>
          </p:nvPr>
        </p:nvSpPr>
        <p:spPr/>
        <p:txBody>
          <a:bodyPr>
            <a:normAutofit/>
          </a:bodyPr>
          <a:lstStyle/>
          <a:p>
            <a:r>
              <a:rPr lang="tr-TR" sz="4000" b="1" dirty="0">
                <a:solidFill>
                  <a:srgbClr val="00B0F0"/>
                </a:solidFill>
              </a:rPr>
              <a:t>Tipoloji</a:t>
            </a:r>
          </a:p>
        </p:txBody>
      </p:sp>
      <p:sp>
        <p:nvSpPr>
          <p:cNvPr id="3" name="İçerik Yer Tutucusu 2">
            <a:extLst>
              <a:ext uri="{FF2B5EF4-FFF2-40B4-BE49-F238E27FC236}">
                <a16:creationId xmlns:a16="http://schemas.microsoft.com/office/drawing/2014/main" id="{801E2238-0226-C3B1-CFE2-1A625D102DFD}"/>
              </a:ext>
            </a:extLst>
          </p:cNvPr>
          <p:cNvSpPr>
            <a:spLocks noGrp="1"/>
          </p:cNvSpPr>
          <p:nvPr>
            <p:ph idx="1"/>
          </p:nvPr>
        </p:nvSpPr>
        <p:spPr/>
        <p:txBody>
          <a:bodyPr/>
          <a:lstStyle/>
          <a:p>
            <a:pPr marL="0" indent="0">
              <a:buNone/>
            </a:pPr>
            <a:r>
              <a:rPr lang="tr-TR" dirty="0"/>
              <a:t>- Yenilenebilir enerji hizmet kooperatifleri (iletim, dağıtım)</a:t>
            </a:r>
          </a:p>
          <a:p>
            <a:pPr marL="0" indent="0">
              <a:buNone/>
            </a:pPr>
            <a:r>
              <a:rPr lang="tr-TR" dirty="0"/>
              <a:t>- Yenilenebilir enerji tüketim kooperatifleri (toptan alım ve paylaştırma)</a:t>
            </a:r>
          </a:p>
          <a:p>
            <a:pPr marL="0" indent="0">
              <a:buNone/>
            </a:pPr>
            <a:r>
              <a:rPr lang="tr-TR" dirty="0"/>
              <a:t>- Yenilenebilir enerji üretim kooperatifleri</a:t>
            </a:r>
          </a:p>
          <a:p>
            <a:pPr marL="0" indent="0">
              <a:buNone/>
            </a:pPr>
            <a:r>
              <a:rPr lang="tr-TR" dirty="0"/>
              <a:t>* Türk pozitif hukukunda durum: üretim + ortakların eğitimi, yayın ve araştırma </a:t>
            </a:r>
          </a:p>
        </p:txBody>
      </p:sp>
    </p:spTree>
    <p:extLst>
      <p:ext uri="{BB962C8B-B14F-4D97-AF65-F5344CB8AC3E}">
        <p14:creationId xmlns:p14="http://schemas.microsoft.com/office/powerpoint/2010/main" val="26690862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8D652C4-866B-ED00-C42F-30485D15F5EE}"/>
              </a:ext>
            </a:extLst>
          </p:cNvPr>
          <p:cNvSpPr>
            <a:spLocks noGrp="1"/>
          </p:cNvSpPr>
          <p:nvPr>
            <p:ph type="title"/>
          </p:nvPr>
        </p:nvSpPr>
        <p:spPr/>
        <p:txBody>
          <a:bodyPr>
            <a:normAutofit/>
          </a:bodyPr>
          <a:lstStyle/>
          <a:p>
            <a:r>
              <a:rPr lang="tr-TR" sz="4000" b="1" dirty="0">
                <a:solidFill>
                  <a:srgbClr val="00B0F0"/>
                </a:solidFill>
              </a:rPr>
              <a:t>Kuruluş</a:t>
            </a:r>
          </a:p>
        </p:txBody>
      </p:sp>
      <p:sp>
        <p:nvSpPr>
          <p:cNvPr id="3" name="İçerik Yer Tutucusu 2">
            <a:extLst>
              <a:ext uri="{FF2B5EF4-FFF2-40B4-BE49-F238E27FC236}">
                <a16:creationId xmlns:a16="http://schemas.microsoft.com/office/drawing/2014/main" id="{A4BEA117-FCCE-D34C-07ED-886FF7A02721}"/>
              </a:ext>
            </a:extLst>
          </p:cNvPr>
          <p:cNvSpPr>
            <a:spLocks noGrp="1"/>
          </p:cNvSpPr>
          <p:nvPr>
            <p:ph idx="1"/>
          </p:nvPr>
        </p:nvSpPr>
        <p:spPr/>
        <p:txBody>
          <a:bodyPr/>
          <a:lstStyle/>
          <a:p>
            <a:pPr marL="0" indent="0">
              <a:buNone/>
            </a:pPr>
            <a:r>
              <a:rPr lang="tr-TR" dirty="0"/>
              <a:t>- En az 7 ortak; gerçek-tüzel kişi (belediyeler; ayrıca bkz. 4046 sayılı Kanun m. 26/4: Cumhurbaşkanı izni)</a:t>
            </a:r>
          </a:p>
          <a:p>
            <a:pPr marL="0" indent="0">
              <a:buNone/>
            </a:pPr>
            <a:r>
              <a:rPr lang="tr-TR" dirty="0"/>
              <a:t>- </a:t>
            </a:r>
            <a:r>
              <a:rPr lang="tr-TR" dirty="0" err="1"/>
              <a:t>Anasözleşmenin</a:t>
            </a:r>
            <a:r>
              <a:rPr lang="tr-TR" dirty="0"/>
              <a:t> hazırlanması; örnek </a:t>
            </a:r>
            <a:r>
              <a:rPr lang="tr-TR" dirty="0" err="1"/>
              <a:t>anasözleşme</a:t>
            </a:r>
            <a:r>
              <a:rPr lang="tr-TR" dirty="0"/>
              <a:t>; ticaret sicili müdürlüğünde yetkilendirilmiş personel huzurunda imza (Alman hukuku, dijital kuruluş)</a:t>
            </a:r>
          </a:p>
          <a:p>
            <a:pPr marL="0" indent="0">
              <a:buNone/>
            </a:pPr>
            <a:r>
              <a:rPr lang="tr-TR" dirty="0"/>
              <a:t>- Kuruluş izni; Ticaret Bakanlığı-Genel Müdürlük</a:t>
            </a:r>
          </a:p>
          <a:p>
            <a:pPr marL="0" indent="0">
              <a:buNone/>
            </a:pPr>
            <a:r>
              <a:rPr lang="tr-TR" dirty="0"/>
              <a:t>- Tescil ve ilan</a:t>
            </a:r>
          </a:p>
        </p:txBody>
      </p:sp>
    </p:spTree>
    <p:extLst>
      <p:ext uri="{BB962C8B-B14F-4D97-AF65-F5344CB8AC3E}">
        <p14:creationId xmlns:p14="http://schemas.microsoft.com/office/powerpoint/2010/main" val="3501233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C798242-1B59-7965-C81C-7731285A6A6F}"/>
              </a:ext>
            </a:extLst>
          </p:cNvPr>
          <p:cNvSpPr>
            <a:spLocks noGrp="1"/>
          </p:cNvSpPr>
          <p:nvPr>
            <p:ph type="title"/>
          </p:nvPr>
        </p:nvSpPr>
        <p:spPr>
          <a:xfrm>
            <a:off x="457200" y="704088"/>
            <a:ext cx="8229600" cy="1284752"/>
          </a:xfrm>
        </p:spPr>
        <p:txBody>
          <a:bodyPr>
            <a:noAutofit/>
          </a:bodyPr>
          <a:lstStyle/>
          <a:p>
            <a:r>
              <a:rPr lang="tr-TR" sz="4000" b="1" dirty="0">
                <a:solidFill>
                  <a:srgbClr val="00B0F0"/>
                </a:solidFill>
              </a:rPr>
              <a:t>Faaliyete Geçme: Lisanssız Üretim Modeli - 1</a:t>
            </a:r>
          </a:p>
        </p:txBody>
      </p:sp>
      <p:sp>
        <p:nvSpPr>
          <p:cNvPr id="3" name="İçerik Yer Tutucusu 2">
            <a:extLst>
              <a:ext uri="{FF2B5EF4-FFF2-40B4-BE49-F238E27FC236}">
                <a16:creationId xmlns:a16="http://schemas.microsoft.com/office/drawing/2014/main" id="{7CC8AAA2-FD14-4D76-FC80-F369B2BC891F}"/>
              </a:ext>
            </a:extLst>
          </p:cNvPr>
          <p:cNvSpPr>
            <a:spLocks noGrp="1"/>
          </p:cNvSpPr>
          <p:nvPr>
            <p:ph idx="1"/>
          </p:nvPr>
        </p:nvSpPr>
        <p:spPr/>
        <p:txBody>
          <a:bodyPr/>
          <a:lstStyle/>
          <a:p>
            <a:pPr marL="0" indent="0">
              <a:buNone/>
            </a:pPr>
            <a:r>
              <a:rPr lang="tr-TR" dirty="0"/>
              <a:t>- Lisanssız Üretim Modeli: 6446 sayılı Kanun m. 14; ticari değil, öncelikle öz tüketim amacına yönelik üretimi esas alan istisnai bir üretim modelidir.</a:t>
            </a:r>
          </a:p>
          <a:p>
            <a:pPr marL="0" indent="0">
              <a:buNone/>
            </a:pPr>
            <a:r>
              <a:rPr lang="tr-TR" dirty="0"/>
              <a:t>- Kooperatiflere lisanslı üretim yapma imkanı tanınmalı mıdır?</a:t>
            </a:r>
          </a:p>
          <a:p>
            <a:pPr marL="0" indent="0">
              <a:buNone/>
            </a:pPr>
            <a:r>
              <a:rPr lang="tr-TR" dirty="0"/>
              <a:t>* Potansiyel avantajlar: kamulaştırma, YEKA, satış vb.</a:t>
            </a:r>
          </a:p>
          <a:p>
            <a:pPr marL="0" indent="0">
              <a:buNone/>
            </a:pPr>
            <a:r>
              <a:rPr lang="tr-TR" dirty="0"/>
              <a:t>* Potansiyel itiraz: kooperatifçilik ile amaçsal uyumu</a:t>
            </a:r>
          </a:p>
          <a:p>
            <a:pPr marL="0" indent="0">
              <a:buNone/>
            </a:pPr>
            <a:r>
              <a:rPr lang="tr-TR" dirty="0"/>
              <a:t>* Alternatif: Üst birlikler (birlikler ve merkez birlikleri)</a:t>
            </a:r>
          </a:p>
          <a:p>
            <a:pPr marL="0" indent="0">
              <a:buNone/>
            </a:pPr>
            <a:endParaRPr lang="tr-TR" dirty="0"/>
          </a:p>
        </p:txBody>
      </p:sp>
    </p:spTree>
    <p:extLst>
      <p:ext uri="{BB962C8B-B14F-4D97-AF65-F5344CB8AC3E}">
        <p14:creationId xmlns:p14="http://schemas.microsoft.com/office/powerpoint/2010/main" val="23931177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8CF32CA-BF81-1F89-73A3-DB6A6A5C4A47}"/>
              </a:ext>
            </a:extLst>
          </p:cNvPr>
          <p:cNvSpPr>
            <a:spLocks noGrp="1"/>
          </p:cNvSpPr>
          <p:nvPr>
            <p:ph type="title"/>
          </p:nvPr>
        </p:nvSpPr>
        <p:spPr>
          <a:xfrm>
            <a:off x="457200" y="704088"/>
            <a:ext cx="8229600" cy="1284752"/>
          </a:xfrm>
        </p:spPr>
        <p:txBody>
          <a:bodyPr>
            <a:noAutofit/>
          </a:bodyPr>
          <a:lstStyle/>
          <a:p>
            <a:r>
              <a:rPr lang="tr-TR" sz="4000" b="1" dirty="0">
                <a:solidFill>
                  <a:srgbClr val="00B0F0"/>
                </a:solidFill>
              </a:rPr>
              <a:t>Faaliyete Geçme: Lisanssız Üretim Modeli - 2</a:t>
            </a:r>
            <a:endParaRPr lang="tr-TR" sz="4000" dirty="0"/>
          </a:p>
        </p:txBody>
      </p:sp>
      <p:sp>
        <p:nvSpPr>
          <p:cNvPr id="3" name="İçerik Yer Tutucusu 2">
            <a:extLst>
              <a:ext uri="{FF2B5EF4-FFF2-40B4-BE49-F238E27FC236}">
                <a16:creationId xmlns:a16="http://schemas.microsoft.com/office/drawing/2014/main" id="{6A661575-7035-BC4E-1E1A-AF2779CA8BF5}"/>
              </a:ext>
            </a:extLst>
          </p:cNvPr>
          <p:cNvSpPr>
            <a:spLocks noGrp="1"/>
          </p:cNvSpPr>
          <p:nvPr>
            <p:ph idx="1"/>
          </p:nvPr>
        </p:nvSpPr>
        <p:spPr/>
        <p:txBody>
          <a:bodyPr>
            <a:normAutofit/>
          </a:bodyPr>
          <a:lstStyle/>
          <a:p>
            <a:pPr marL="0" indent="0">
              <a:buNone/>
            </a:pPr>
            <a:r>
              <a:rPr lang="tr-TR" dirty="0"/>
              <a:t>- Lisanssız elektrik üretimine ilişkin düzenlemelerde aranan şartlar sağlanmalıdır</a:t>
            </a:r>
          </a:p>
          <a:p>
            <a:pPr marL="0" indent="0">
              <a:buNone/>
            </a:pPr>
            <a:r>
              <a:rPr lang="tr-TR" dirty="0"/>
              <a:t>* Aynı dağıtım bölgesi + aynı tarife grubu + elektriğini ortak sayaçtan tüketen elektrik tüketim abonesi (tüketim birleştirme şartı). </a:t>
            </a:r>
            <a:r>
              <a:rPr lang="tr-TR" dirty="0" err="1"/>
              <a:t>Karş</a:t>
            </a:r>
            <a:r>
              <a:rPr lang="tr-TR" dirty="0"/>
              <a:t>. 2013 Yönetmeliği: </a:t>
            </a:r>
            <a:r>
              <a:rPr lang="tr-TR" i="1" dirty="0"/>
              <a:t>“Tüketim birleştirme için … ortak sayaç ile ölçülebilmesi şartı; … kooperatifler, kooperatif birlikleri, kooperatif merkez birlikleri vasıtasıyla kurulan tesisler için yapılan tüketim birleştirme … için aranmaz” </a:t>
            </a:r>
          </a:p>
          <a:p>
            <a:pPr marL="0" indent="0">
              <a:buNone/>
            </a:pPr>
            <a:r>
              <a:rPr lang="tr-TR" dirty="0"/>
              <a:t>* 2019 vd. (</a:t>
            </a:r>
            <a:r>
              <a:rPr lang="tr-TR" dirty="0">
                <a:solidFill>
                  <a:srgbClr val="FF0000"/>
                </a:solidFill>
              </a:rPr>
              <a:t>X</a:t>
            </a:r>
            <a:r>
              <a:rPr lang="tr-TR" dirty="0"/>
              <a:t>)</a:t>
            </a:r>
          </a:p>
        </p:txBody>
      </p:sp>
    </p:spTree>
    <p:extLst>
      <p:ext uri="{BB962C8B-B14F-4D97-AF65-F5344CB8AC3E}">
        <p14:creationId xmlns:p14="http://schemas.microsoft.com/office/powerpoint/2010/main" val="6541173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EB0E883-4FB2-3C6C-8136-BA5810F8ADE8}"/>
              </a:ext>
            </a:extLst>
          </p:cNvPr>
          <p:cNvSpPr>
            <a:spLocks noGrp="1"/>
          </p:cNvSpPr>
          <p:nvPr>
            <p:ph type="title"/>
          </p:nvPr>
        </p:nvSpPr>
        <p:spPr>
          <a:xfrm>
            <a:off x="457200" y="704088"/>
            <a:ext cx="8229600" cy="1356760"/>
          </a:xfrm>
        </p:spPr>
        <p:txBody>
          <a:bodyPr>
            <a:noAutofit/>
          </a:bodyPr>
          <a:lstStyle/>
          <a:p>
            <a:r>
              <a:rPr lang="tr-TR" sz="4000" b="1" dirty="0">
                <a:solidFill>
                  <a:srgbClr val="00B0F0"/>
                </a:solidFill>
              </a:rPr>
              <a:t>Faaliyete Geçme: Üretim Tesisi için Uygun Yer (Çatı ve Cephe)</a:t>
            </a:r>
            <a:endParaRPr lang="tr-TR" sz="4000" dirty="0"/>
          </a:p>
        </p:txBody>
      </p:sp>
      <p:sp>
        <p:nvSpPr>
          <p:cNvPr id="3" name="İçerik Yer Tutucusu 2">
            <a:extLst>
              <a:ext uri="{FF2B5EF4-FFF2-40B4-BE49-F238E27FC236}">
                <a16:creationId xmlns:a16="http://schemas.microsoft.com/office/drawing/2014/main" id="{2C462873-9A45-8123-92EF-3FA12B81DB06}"/>
              </a:ext>
            </a:extLst>
          </p:cNvPr>
          <p:cNvSpPr>
            <a:spLocks noGrp="1"/>
          </p:cNvSpPr>
          <p:nvPr>
            <p:ph idx="1"/>
          </p:nvPr>
        </p:nvSpPr>
        <p:spPr>
          <a:xfrm>
            <a:off x="457200" y="1988840"/>
            <a:ext cx="8229600" cy="4335760"/>
          </a:xfrm>
        </p:spPr>
        <p:txBody>
          <a:bodyPr>
            <a:normAutofit fontScale="92500"/>
          </a:bodyPr>
          <a:lstStyle/>
          <a:p>
            <a:pPr marL="0" indent="0">
              <a:buNone/>
            </a:pPr>
            <a:r>
              <a:rPr lang="tr-TR" dirty="0"/>
              <a:t>- Güneş enerjisine dayalı üretim tesisleri ancak çatı ve cephe uygulaması olarak gerçekleştirilebilir. (sanayi siteleri, apartmanlar vb.)</a:t>
            </a:r>
          </a:p>
          <a:p>
            <a:pPr marL="0" indent="0">
              <a:buNone/>
            </a:pPr>
            <a:r>
              <a:rPr lang="tr-TR" dirty="0"/>
              <a:t>- Belediyeye ait kamu mallarının çatı ve cephelerinin yenilenebilir enerji kooperatifleri tarafından elektrik üretimi için kullanımı, kamu mallarından özel- istisnai yararlanma doktrini çerçevesinde ele alınabilir.</a:t>
            </a:r>
          </a:p>
          <a:p>
            <a:pPr marL="0" indent="0">
              <a:buNone/>
            </a:pPr>
            <a:r>
              <a:rPr lang="tr-TR" dirty="0"/>
              <a:t>- Alternatif bir çözüm: </a:t>
            </a:r>
            <a:r>
              <a:rPr lang="tr-TR" dirty="0" err="1"/>
              <a:t>KoopK</a:t>
            </a:r>
            <a:r>
              <a:rPr lang="tr-TR" dirty="0"/>
              <a:t> m. 20: </a:t>
            </a:r>
            <a:r>
              <a:rPr lang="tr-TR" i="1" dirty="0" err="1"/>
              <a:t>Ayn</a:t>
            </a:r>
            <a:r>
              <a:rPr lang="tr-TR" i="1" dirty="0"/>
              <a:t> nevinden sermaye konması veya kooperatifin mevcut bir işletmeyi veya </a:t>
            </a:r>
            <a:r>
              <a:rPr lang="tr-TR" i="1" dirty="0" err="1"/>
              <a:t>aynları</a:t>
            </a:r>
            <a:r>
              <a:rPr lang="tr-TR" i="1" dirty="0"/>
              <a:t> devralması sözleşme ile kabul edilebilir. </a:t>
            </a:r>
            <a:r>
              <a:rPr lang="tr-TR" dirty="0"/>
              <a:t>(Ayrıca bkz. 4046 sayılı Kanun m. 26/4: Cumhurbaşkanı izni)</a:t>
            </a:r>
          </a:p>
          <a:p>
            <a:pPr marL="0" indent="0">
              <a:buNone/>
            </a:pPr>
            <a:endParaRPr lang="tr-TR" dirty="0"/>
          </a:p>
          <a:p>
            <a:pPr marL="0" indent="0">
              <a:buNone/>
            </a:pPr>
            <a:endParaRPr lang="tr-TR" dirty="0"/>
          </a:p>
        </p:txBody>
      </p:sp>
    </p:spTree>
    <p:extLst>
      <p:ext uri="{BB962C8B-B14F-4D97-AF65-F5344CB8AC3E}">
        <p14:creationId xmlns:p14="http://schemas.microsoft.com/office/powerpoint/2010/main" val="22999002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8F4CD7E-4DF4-CB10-966A-6AFD66B60D1F}"/>
              </a:ext>
            </a:extLst>
          </p:cNvPr>
          <p:cNvSpPr>
            <a:spLocks noGrp="1"/>
          </p:cNvSpPr>
          <p:nvPr>
            <p:ph type="title"/>
          </p:nvPr>
        </p:nvSpPr>
        <p:spPr>
          <a:xfrm>
            <a:off x="457200" y="704088"/>
            <a:ext cx="8229600" cy="1356760"/>
          </a:xfrm>
        </p:spPr>
        <p:txBody>
          <a:bodyPr>
            <a:noAutofit/>
          </a:bodyPr>
          <a:lstStyle/>
          <a:p>
            <a:r>
              <a:rPr lang="tr-TR" sz="4000" b="1" dirty="0">
                <a:solidFill>
                  <a:srgbClr val="00B0F0"/>
                </a:solidFill>
              </a:rPr>
              <a:t>Faaliyete Geçme: Üretim Tesisi için Uygun Yer (Arazi) -1</a:t>
            </a:r>
            <a:endParaRPr lang="tr-TR" sz="4000" dirty="0"/>
          </a:p>
        </p:txBody>
      </p:sp>
      <p:sp>
        <p:nvSpPr>
          <p:cNvPr id="3" name="İçerik Yer Tutucusu 2">
            <a:extLst>
              <a:ext uri="{FF2B5EF4-FFF2-40B4-BE49-F238E27FC236}">
                <a16:creationId xmlns:a16="http://schemas.microsoft.com/office/drawing/2014/main" id="{0724AC1F-0473-CD01-EE4A-C66C7FDD7008}"/>
              </a:ext>
            </a:extLst>
          </p:cNvPr>
          <p:cNvSpPr>
            <a:spLocks noGrp="1"/>
          </p:cNvSpPr>
          <p:nvPr>
            <p:ph idx="1"/>
          </p:nvPr>
        </p:nvSpPr>
        <p:spPr>
          <a:xfrm>
            <a:off x="457200" y="2060848"/>
            <a:ext cx="8229600" cy="4263752"/>
          </a:xfrm>
        </p:spPr>
        <p:txBody>
          <a:bodyPr>
            <a:normAutofit/>
          </a:bodyPr>
          <a:lstStyle/>
          <a:p>
            <a:pPr marL="0" indent="0">
              <a:buNone/>
            </a:pPr>
            <a:r>
              <a:rPr lang="tr-TR" dirty="0"/>
              <a:t>- Kamulaştırma: 6446 sayılı Kanun’da kamulaştırılma talep etme hakkı yalnızca ön lisans veya lisans sahibi tüzel kişilere tanınmıştır. (YEK: </a:t>
            </a:r>
            <a:r>
              <a:rPr lang="tr-TR" dirty="0">
                <a:solidFill>
                  <a:srgbClr val="FF0000"/>
                </a:solidFill>
              </a:rPr>
              <a:t>X</a:t>
            </a:r>
            <a:r>
              <a:rPr lang="tr-TR" dirty="0"/>
              <a:t>)</a:t>
            </a:r>
          </a:p>
          <a:p>
            <a:pPr marL="0" indent="0">
              <a:buNone/>
            </a:pPr>
            <a:endParaRPr lang="tr-TR" dirty="0"/>
          </a:p>
          <a:p>
            <a:pPr marL="0" indent="0">
              <a:buNone/>
            </a:pPr>
            <a:r>
              <a:rPr lang="tr-TR" dirty="0"/>
              <a:t>- YEKA modeli: belirli alanların yenilenebilir enerji yatırımlarına tahsis edilmesi ve bu alanlarda yarışma yoluyla yatırımcı seçilmesi esasına dayanır. Lisanslı üreticiler yararlanabilir. (YEK: </a:t>
            </a:r>
            <a:r>
              <a:rPr lang="tr-TR" dirty="0">
                <a:solidFill>
                  <a:srgbClr val="FF0000"/>
                </a:solidFill>
              </a:rPr>
              <a:t>X</a:t>
            </a:r>
            <a:r>
              <a:rPr lang="tr-TR" dirty="0"/>
              <a:t>)</a:t>
            </a:r>
          </a:p>
        </p:txBody>
      </p:sp>
    </p:spTree>
    <p:extLst>
      <p:ext uri="{BB962C8B-B14F-4D97-AF65-F5344CB8AC3E}">
        <p14:creationId xmlns:p14="http://schemas.microsoft.com/office/powerpoint/2010/main" val="8464307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200BFD1-1414-4117-5979-06638BB3700B}"/>
              </a:ext>
            </a:extLst>
          </p:cNvPr>
          <p:cNvSpPr>
            <a:spLocks noGrp="1"/>
          </p:cNvSpPr>
          <p:nvPr>
            <p:ph type="title"/>
          </p:nvPr>
        </p:nvSpPr>
        <p:spPr>
          <a:xfrm>
            <a:off x="457200" y="692696"/>
            <a:ext cx="8229600" cy="1368152"/>
          </a:xfrm>
        </p:spPr>
        <p:txBody>
          <a:bodyPr>
            <a:noAutofit/>
          </a:bodyPr>
          <a:lstStyle/>
          <a:p>
            <a:r>
              <a:rPr lang="tr-TR" sz="4000" b="1" dirty="0">
                <a:solidFill>
                  <a:srgbClr val="00B0F0"/>
                </a:solidFill>
              </a:rPr>
              <a:t>Faaliyete Geçme: Üretim Tesisi için Uygun Yer (Arazi) - 2</a:t>
            </a:r>
            <a:endParaRPr lang="tr-TR" sz="4000" dirty="0"/>
          </a:p>
        </p:txBody>
      </p:sp>
      <p:sp>
        <p:nvSpPr>
          <p:cNvPr id="3" name="İçerik Yer Tutucusu 2">
            <a:extLst>
              <a:ext uri="{FF2B5EF4-FFF2-40B4-BE49-F238E27FC236}">
                <a16:creationId xmlns:a16="http://schemas.microsoft.com/office/drawing/2014/main" id="{C6A2E0D6-C451-A88D-7FDA-EF2B5A5078F1}"/>
              </a:ext>
            </a:extLst>
          </p:cNvPr>
          <p:cNvSpPr>
            <a:spLocks noGrp="1"/>
          </p:cNvSpPr>
          <p:nvPr>
            <p:ph idx="1"/>
          </p:nvPr>
        </p:nvSpPr>
        <p:spPr/>
        <p:txBody>
          <a:bodyPr>
            <a:normAutofit/>
          </a:bodyPr>
          <a:lstStyle/>
          <a:p>
            <a:pPr marL="0" indent="0">
              <a:buNone/>
            </a:pPr>
            <a:r>
              <a:rPr lang="tr-TR" dirty="0"/>
              <a:t>- Hazine taşınmazları: 412 sıra </a:t>
            </a:r>
            <a:r>
              <a:rPr lang="tr-TR" dirty="0" err="1"/>
              <a:t>no’lu</a:t>
            </a:r>
            <a:r>
              <a:rPr lang="tr-TR" dirty="0"/>
              <a:t> Milli Emlak Genel Tebliğinde, mesken abone grubunda yer alanların başvuruda bulunamayacakları belirtilmiştir. (ortakları mesken abone grubunda yer alan YEK: </a:t>
            </a:r>
            <a:r>
              <a:rPr lang="tr-TR" dirty="0">
                <a:solidFill>
                  <a:srgbClr val="FF0000"/>
                </a:solidFill>
              </a:rPr>
              <a:t>X</a:t>
            </a:r>
            <a:r>
              <a:rPr lang="tr-TR" dirty="0"/>
              <a:t>)</a:t>
            </a:r>
          </a:p>
          <a:p>
            <a:pPr marL="0" indent="0">
              <a:buNone/>
            </a:pPr>
            <a:r>
              <a:rPr lang="tr-TR" dirty="0"/>
              <a:t>- Belediyelere ait taşınmazlar:</a:t>
            </a:r>
          </a:p>
          <a:p>
            <a:pPr marL="0" indent="0">
              <a:buNone/>
            </a:pPr>
            <a:r>
              <a:rPr lang="tr-TR" dirty="0"/>
              <a:t>* Belediye Kanunu m. 15/6: </a:t>
            </a:r>
            <a:r>
              <a:rPr lang="tr-TR" i="1" u="sng" dirty="0"/>
              <a:t>sağlık, eğitim, sosyal hizmet ve turizmi geliştirecek projelere</a:t>
            </a:r>
            <a:r>
              <a:rPr lang="tr-TR" i="1" dirty="0"/>
              <a:t> Çevre ve Şehircilik Bakanlığının onayı ile ücretsiz veya düşük bir bedelle amacı dışında kullanılmamak kaydıyla taşınmaz tahsis edebilir. </a:t>
            </a:r>
            <a:r>
              <a:rPr lang="tr-TR" dirty="0"/>
              <a:t>(YEK: </a:t>
            </a:r>
            <a:r>
              <a:rPr lang="tr-TR" dirty="0">
                <a:solidFill>
                  <a:srgbClr val="FF0000"/>
                </a:solidFill>
              </a:rPr>
              <a:t>X</a:t>
            </a:r>
            <a:r>
              <a:rPr lang="tr-TR" dirty="0"/>
              <a:t>)</a:t>
            </a:r>
          </a:p>
        </p:txBody>
      </p:sp>
    </p:spTree>
    <p:extLst>
      <p:ext uri="{BB962C8B-B14F-4D97-AF65-F5344CB8AC3E}">
        <p14:creationId xmlns:p14="http://schemas.microsoft.com/office/powerpoint/2010/main" val="23546659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51A89B4-CA10-46D7-E3FD-C9064639B670}"/>
              </a:ext>
            </a:extLst>
          </p:cNvPr>
          <p:cNvSpPr>
            <a:spLocks noGrp="1"/>
          </p:cNvSpPr>
          <p:nvPr>
            <p:ph type="title"/>
          </p:nvPr>
        </p:nvSpPr>
        <p:spPr>
          <a:xfrm>
            <a:off x="457200" y="704088"/>
            <a:ext cx="8229600" cy="1356760"/>
          </a:xfrm>
        </p:spPr>
        <p:txBody>
          <a:bodyPr>
            <a:noAutofit/>
          </a:bodyPr>
          <a:lstStyle/>
          <a:p>
            <a:r>
              <a:rPr lang="tr-TR" sz="4000" b="1" dirty="0">
                <a:solidFill>
                  <a:srgbClr val="00B0F0"/>
                </a:solidFill>
              </a:rPr>
              <a:t>Faaliyete Geçme: Üretim Tesisi için Uygun Yer (Arazi) - 3</a:t>
            </a:r>
            <a:endParaRPr lang="tr-TR" sz="4000" dirty="0"/>
          </a:p>
        </p:txBody>
      </p:sp>
      <p:sp>
        <p:nvSpPr>
          <p:cNvPr id="3" name="İçerik Yer Tutucusu 2">
            <a:extLst>
              <a:ext uri="{FF2B5EF4-FFF2-40B4-BE49-F238E27FC236}">
                <a16:creationId xmlns:a16="http://schemas.microsoft.com/office/drawing/2014/main" id="{197C7C0E-B9F5-C338-2121-5101F19C3102}"/>
              </a:ext>
            </a:extLst>
          </p:cNvPr>
          <p:cNvSpPr>
            <a:spLocks noGrp="1"/>
          </p:cNvSpPr>
          <p:nvPr>
            <p:ph idx="1"/>
          </p:nvPr>
        </p:nvSpPr>
        <p:spPr/>
        <p:txBody>
          <a:bodyPr>
            <a:normAutofit lnSpcReduction="10000"/>
          </a:bodyPr>
          <a:lstStyle/>
          <a:p>
            <a:pPr marL="0" indent="0">
              <a:buNone/>
            </a:pPr>
            <a:r>
              <a:rPr lang="tr-TR" dirty="0"/>
              <a:t>- Belediyelere ait taşınmazlar:</a:t>
            </a:r>
          </a:p>
          <a:p>
            <a:pPr marL="0" indent="0">
              <a:buNone/>
            </a:pPr>
            <a:r>
              <a:rPr lang="tr-TR" dirty="0"/>
              <a:t>** Belediye Kanunu m. m. 69: </a:t>
            </a:r>
            <a:r>
              <a:rPr lang="tr-TR" i="1" dirty="0"/>
              <a:t>“… belediye ve mücavir alan sınırları içinde </a:t>
            </a:r>
            <a:r>
              <a:rPr lang="tr-TR" i="1" u="sng" dirty="0"/>
              <a:t>kendisine, eşine veya </a:t>
            </a:r>
            <a:r>
              <a:rPr lang="tr-TR" i="1" u="sng" dirty="0" err="1"/>
              <a:t>onsekiz</a:t>
            </a:r>
            <a:r>
              <a:rPr lang="tr-TR" i="1" u="sng" dirty="0"/>
              <a:t> yaşından küçük çocuklarına ait konutu olmayan dar gelirli kişiler ile afete maruz kalanlara, sanayi bölgelerinden nakledileceklere ve üyelerinin tamamı bu durumda olan kooperatiflere</a:t>
            </a:r>
            <a:r>
              <a:rPr lang="tr-TR" i="1" dirty="0"/>
              <a:t>, bedeli 2942 sayılı Kamulaştırma Kanunu hükümlerine göre oluşturulan takdir komisyonu tarafından belirlenecek tutardan aşağı olmamak üzere arsa tahsisi yapılabilir.</a:t>
            </a:r>
            <a:r>
              <a:rPr lang="tr-TR" dirty="0"/>
              <a:t> Düzenleme yapı kooperatiflerini kapsamaktadır; YEK (</a:t>
            </a:r>
            <a:r>
              <a:rPr lang="tr-TR" dirty="0">
                <a:solidFill>
                  <a:srgbClr val="FF0000"/>
                </a:solidFill>
              </a:rPr>
              <a:t>X</a:t>
            </a:r>
            <a:r>
              <a:rPr lang="tr-TR" dirty="0"/>
              <a:t>).</a:t>
            </a:r>
          </a:p>
        </p:txBody>
      </p:sp>
    </p:spTree>
    <p:extLst>
      <p:ext uri="{BB962C8B-B14F-4D97-AF65-F5344CB8AC3E}">
        <p14:creationId xmlns:p14="http://schemas.microsoft.com/office/powerpoint/2010/main" val="15285086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1DC7393-2F18-3517-57EE-74DDFDA6F2F0}"/>
              </a:ext>
            </a:extLst>
          </p:cNvPr>
          <p:cNvSpPr>
            <a:spLocks noGrp="1"/>
          </p:cNvSpPr>
          <p:nvPr>
            <p:ph type="title"/>
          </p:nvPr>
        </p:nvSpPr>
        <p:spPr>
          <a:xfrm>
            <a:off x="457200" y="704088"/>
            <a:ext cx="8229600" cy="1068728"/>
          </a:xfrm>
        </p:spPr>
        <p:txBody>
          <a:bodyPr>
            <a:normAutofit/>
          </a:bodyPr>
          <a:lstStyle/>
          <a:p>
            <a:r>
              <a:rPr lang="tr-TR" sz="4000" b="1" dirty="0">
                <a:solidFill>
                  <a:srgbClr val="00B0F0"/>
                </a:solidFill>
              </a:rPr>
              <a:t>Faaliyete Geçme: Kapasite Tahsisi</a:t>
            </a:r>
            <a:endParaRPr lang="tr-TR" sz="4000" dirty="0"/>
          </a:p>
        </p:txBody>
      </p:sp>
      <p:sp>
        <p:nvSpPr>
          <p:cNvPr id="3" name="İçerik Yer Tutucusu 2">
            <a:extLst>
              <a:ext uri="{FF2B5EF4-FFF2-40B4-BE49-F238E27FC236}">
                <a16:creationId xmlns:a16="http://schemas.microsoft.com/office/drawing/2014/main" id="{E6535C49-6DE6-A2E8-A0E5-5A4BAB65DFF2}"/>
              </a:ext>
            </a:extLst>
          </p:cNvPr>
          <p:cNvSpPr>
            <a:spLocks noGrp="1"/>
          </p:cNvSpPr>
          <p:nvPr>
            <p:ph idx="1"/>
          </p:nvPr>
        </p:nvSpPr>
        <p:spPr>
          <a:xfrm>
            <a:off x="457200" y="1935480"/>
            <a:ext cx="8229600" cy="4517856"/>
          </a:xfrm>
        </p:spPr>
        <p:txBody>
          <a:bodyPr>
            <a:noAutofit/>
          </a:bodyPr>
          <a:lstStyle/>
          <a:p>
            <a:pPr marL="0" indent="0">
              <a:buNone/>
            </a:pPr>
            <a:r>
              <a:rPr lang="tr-TR" sz="2000" dirty="0"/>
              <a:t>- Elektrik şebekeleri sınırsız olmayıp her trafo merkezinin kaldırabileceği, belirli bir kapasite söz konusudur.</a:t>
            </a:r>
          </a:p>
          <a:p>
            <a:pPr marL="0" indent="0">
              <a:buNone/>
            </a:pPr>
            <a:r>
              <a:rPr lang="tr-TR" sz="2000" dirty="0"/>
              <a:t>* 2019 öncesi Elektrik Piyasasında Lisanssız Elektrik Üretim Yönetmeliği: </a:t>
            </a:r>
            <a:r>
              <a:rPr lang="tr-TR" sz="2000" i="1" dirty="0"/>
              <a:t>“Kooperatifler, … vasıtasıyla kurulan tesisler için yapılan tüketim birleştirmelerinde …ortak sayısına bağlı olarak ve her bir tüketim tesisi ile ilişkilendirilen üretim tesisinin kurulu gücü 1 </a:t>
            </a:r>
            <a:r>
              <a:rPr lang="tr-TR" sz="2000" i="1" dirty="0" err="1"/>
              <a:t>MW’ı</a:t>
            </a:r>
            <a:r>
              <a:rPr lang="tr-TR" sz="2000" i="1" dirty="0"/>
              <a:t> geçmeyecek şekilde;</a:t>
            </a:r>
            <a:endParaRPr lang="tr-TR" sz="2000" dirty="0"/>
          </a:p>
          <a:p>
            <a:pPr marL="0" indent="0">
              <a:buNone/>
            </a:pPr>
            <a:r>
              <a:rPr lang="tr-TR" sz="2000" i="1" dirty="0"/>
              <a:t>a) 100 ortaklı kooperatifler, … için 1 </a:t>
            </a:r>
            <a:r>
              <a:rPr lang="tr-TR" sz="2000" i="1" dirty="0" err="1"/>
              <a:t>MW’a</a:t>
            </a:r>
            <a:r>
              <a:rPr lang="tr-TR" sz="2000" i="1" dirty="0"/>
              <a:t> kadar</a:t>
            </a:r>
            <a:endParaRPr lang="tr-TR" sz="2000" dirty="0"/>
          </a:p>
          <a:p>
            <a:pPr marL="0" indent="0">
              <a:buNone/>
            </a:pPr>
            <a:r>
              <a:rPr lang="tr-TR" sz="2000" i="1" dirty="0"/>
              <a:t>b) 100’den fazla 500’e kadar ortaklı kooperatifler…için 2 </a:t>
            </a:r>
            <a:r>
              <a:rPr lang="tr-TR" sz="2000" i="1" dirty="0" err="1"/>
              <a:t>MW’a</a:t>
            </a:r>
            <a:r>
              <a:rPr lang="tr-TR" sz="2000" i="1" dirty="0"/>
              <a:t> kadar</a:t>
            </a:r>
            <a:endParaRPr lang="tr-TR" sz="2000" dirty="0"/>
          </a:p>
          <a:p>
            <a:pPr marL="0" indent="0">
              <a:buNone/>
            </a:pPr>
            <a:r>
              <a:rPr lang="tr-TR" sz="2000" i="1" dirty="0"/>
              <a:t>c) 500’den fazla 1000’e kadar ortaklı kooperatifler …için 3 </a:t>
            </a:r>
            <a:r>
              <a:rPr lang="tr-TR" sz="2000" i="1" dirty="0" err="1"/>
              <a:t>MW’a</a:t>
            </a:r>
            <a:r>
              <a:rPr lang="tr-TR" sz="2000" i="1" dirty="0"/>
              <a:t> kadar</a:t>
            </a:r>
            <a:endParaRPr lang="tr-TR" sz="2000" dirty="0"/>
          </a:p>
          <a:p>
            <a:pPr marL="0" indent="0">
              <a:buNone/>
            </a:pPr>
            <a:r>
              <a:rPr lang="tr-TR" sz="2000" i="1" dirty="0"/>
              <a:t>d) 1000’den fazla ortağı olan kooperatifler … için 5 </a:t>
            </a:r>
            <a:r>
              <a:rPr lang="tr-TR" sz="2000" i="1" dirty="0" err="1"/>
              <a:t>MW’a</a:t>
            </a:r>
            <a:r>
              <a:rPr lang="tr-TR" sz="2000" i="1" dirty="0"/>
              <a:t> kadar</a:t>
            </a:r>
            <a:r>
              <a:rPr lang="tr-TR" sz="2000" dirty="0"/>
              <a:t> </a:t>
            </a:r>
          </a:p>
          <a:p>
            <a:pPr marL="0" indent="0">
              <a:buNone/>
            </a:pPr>
            <a:r>
              <a:rPr lang="tr-TR" sz="2000" i="1" dirty="0"/>
              <a:t>Tahsis yapılabilir”</a:t>
            </a:r>
          </a:p>
          <a:p>
            <a:pPr marL="0" indent="0">
              <a:buNone/>
            </a:pPr>
            <a:r>
              <a:rPr lang="tr-TR" sz="2000" dirty="0"/>
              <a:t>* 2019 vd. (</a:t>
            </a:r>
            <a:r>
              <a:rPr lang="tr-TR" sz="2000" dirty="0">
                <a:solidFill>
                  <a:srgbClr val="FF0000"/>
                </a:solidFill>
              </a:rPr>
              <a:t>X</a:t>
            </a:r>
            <a:r>
              <a:rPr lang="tr-TR" sz="2000" dirty="0"/>
              <a:t>)</a:t>
            </a:r>
          </a:p>
          <a:p>
            <a:pPr marL="0" indent="0">
              <a:buNone/>
            </a:pPr>
            <a:endParaRPr lang="tr-TR" sz="2000" dirty="0"/>
          </a:p>
        </p:txBody>
      </p:sp>
    </p:spTree>
    <p:extLst>
      <p:ext uri="{BB962C8B-B14F-4D97-AF65-F5344CB8AC3E}">
        <p14:creationId xmlns:p14="http://schemas.microsoft.com/office/powerpoint/2010/main" val="41061879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A9AACF7-E21E-25EA-0B0B-773663C99BD7}"/>
              </a:ext>
            </a:extLst>
          </p:cNvPr>
          <p:cNvSpPr>
            <a:spLocks noGrp="1"/>
          </p:cNvSpPr>
          <p:nvPr>
            <p:ph type="title"/>
          </p:nvPr>
        </p:nvSpPr>
        <p:spPr>
          <a:xfrm>
            <a:off x="457200" y="836712"/>
            <a:ext cx="8229600" cy="1224136"/>
          </a:xfrm>
        </p:spPr>
        <p:txBody>
          <a:bodyPr>
            <a:noAutofit/>
          </a:bodyPr>
          <a:lstStyle/>
          <a:p>
            <a:r>
              <a:rPr lang="tr-TR" sz="4000" b="1" dirty="0">
                <a:solidFill>
                  <a:srgbClr val="00B0F0"/>
                </a:solidFill>
              </a:rPr>
              <a:t>Ortaklık Sıfatının Kazanılması ve Kaybedilmesi</a:t>
            </a:r>
          </a:p>
        </p:txBody>
      </p:sp>
      <p:sp>
        <p:nvSpPr>
          <p:cNvPr id="3" name="İçerik Yer Tutucusu 2">
            <a:extLst>
              <a:ext uri="{FF2B5EF4-FFF2-40B4-BE49-F238E27FC236}">
                <a16:creationId xmlns:a16="http://schemas.microsoft.com/office/drawing/2014/main" id="{DDFB7882-820D-B46C-3E9F-CDD72907E6EE}"/>
              </a:ext>
            </a:extLst>
          </p:cNvPr>
          <p:cNvSpPr>
            <a:spLocks noGrp="1"/>
          </p:cNvSpPr>
          <p:nvPr>
            <p:ph idx="1"/>
          </p:nvPr>
        </p:nvSpPr>
        <p:spPr>
          <a:xfrm>
            <a:off x="457200" y="2060848"/>
            <a:ext cx="8229600" cy="4263752"/>
          </a:xfrm>
        </p:spPr>
        <p:txBody>
          <a:bodyPr/>
          <a:lstStyle/>
          <a:p>
            <a:pPr marL="0" indent="0">
              <a:buNone/>
            </a:pPr>
            <a:r>
              <a:rPr lang="tr-TR" dirty="0"/>
              <a:t>- Açık kapı ilkesi geçerlidir; ancak bu kooperatiflerde daha sınırlı uygulanır (</a:t>
            </a:r>
            <a:r>
              <a:rPr lang="tr-TR" dirty="0" err="1"/>
              <a:t>örn</a:t>
            </a:r>
            <a:r>
              <a:rPr lang="tr-TR" dirty="0"/>
              <a:t>. özel şartlar, kapasite tahsisi)</a:t>
            </a:r>
          </a:p>
          <a:p>
            <a:pPr marL="0" indent="0">
              <a:buNone/>
            </a:pPr>
            <a:r>
              <a:rPr lang="tr-TR" dirty="0"/>
              <a:t>- Kuruluştan sonra kooperatife katılmak isteyenlerin de ortaklık şartlarını sağlaması gerekir (girme, pay devri)</a:t>
            </a:r>
          </a:p>
          <a:p>
            <a:pPr marL="0" indent="0">
              <a:buNone/>
            </a:pPr>
            <a:r>
              <a:rPr lang="tr-TR" dirty="0"/>
              <a:t>- Ortaklık şartlarının yitirilmesi bir çıkarma sebebi olarak </a:t>
            </a:r>
            <a:r>
              <a:rPr lang="tr-TR" dirty="0" err="1"/>
              <a:t>anasözleşmede</a:t>
            </a:r>
            <a:r>
              <a:rPr lang="tr-TR" dirty="0"/>
              <a:t> düzenlenmelidir (bkz. YEK Örnek </a:t>
            </a:r>
            <a:r>
              <a:rPr lang="tr-TR" dirty="0" err="1"/>
              <a:t>Anasözleşmesi</a:t>
            </a:r>
            <a:r>
              <a:rPr lang="tr-TR" dirty="0"/>
              <a:t>)</a:t>
            </a:r>
          </a:p>
          <a:p>
            <a:pPr marL="0" indent="0">
              <a:buNone/>
            </a:pPr>
            <a:r>
              <a:rPr lang="tr-TR" dirty="0"/>
              <a:t>* </a:t>
            </a:r>
            <a:r>
              <a:rPr lang="tr-TR" dirty="0" err="1"/>
              <a:t>örn</a:t>
            </a:r>
            <a:r>
              <a:rPr lang="tr-TR" dirty="0"/>
              <a:t>. abone grubu değişikliği</a:t>
            </a:r>
          </a:p>
          <a:p>
            <a:pPr marL="0" indent="0">
              <a:buNone/>
            </a:pPr>
            <a:endParaRPr lang="tr-TR" dirty="0"/>
          </a:p>
        </p:txBody>
      </p:sp>
    </p:spTree>
    <p:extLst>
      <p:ext uri="{BB962C8B-B14F-4D97-AF65-F5344CB8AC3E}">
        <p14:creationId xmlns:p14="http://schemas.microsoft.com/office/powerpoint/2010/main" val="18116944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14C00C3-03FD-C999-3278-A2E7F379378B}"/>
              </a:ext>
            </a:extLst>
          </p:cNvPr>
          <p:cNvSpPr>
            <a:spLocks noGrp="1"/>
          </p:cNvSpPr>
          <p:nvPr>
            <p:ph type="title"/>
          </p:nvPr>
        </p:nvSpPr>
        <p:spPr>
          <a:xfrm>
            <a:off x="457200" y="704088"/>
            <a:ext cx="8229600" cy="1356760"/>
          </a:xfrm>
        </p:spPr>
        <p:txBody>
          <a:bodyPr>
            <a:noAutofit/>
          </a:bodyPr>
          <a:lstStyle/>
          <a:p>
            <a:r>
              <a:rPr lang="tr-TR" sz="4000" b="1" dirty="0">
                <a:solidFill>
                  <a:srgbClr val="00B0F0"/>
                </a:solidFill>
              </a:rPr>
              <a:t>Ortakların Hukuki Durumu (Haklar, Borçlar ve Sorumluluk)</a:t>
            </a:r>
          </a:p>
        </p:txBody>
      </p:sp>
      <p:sp>
        <p:nvSpPr>
          <p:cNvPr id="3" name="İçerik Yer Tutucusu 2">
            <a:extLst>
              <a:ext uri="{FF2B5EF4-FFF2-40B4-BE49-F238E27FC236}">
                <a16:creationId xmlns:a16="http://schemas.microsoft.com/office/drawing/2014/main" id="{FACDB005-DAAA-1891-01EE-888234131799}"/>
              </a:ext>
            </a:extLst>
          </p:cNvPr>
          <p:cNvSpPr>
            <a:spLocks noGrp="1"/>
          </p:cNvSpPr>
          <p:nvPr>
            <p:ph idx="1"/>
          </p:nvPr>
        </p:nvSpPr>
        <p:spPr/>
        <p:txBody>
          <a:bodyPr/>
          <a:lstStyle/>
          <a:p>
            <a:pPr marL="0" indent="0">
              <a:buNone/>
            </a:pPr>
            <a:r>
              <a:rPr lang="tr-TR" dirty="0"/>
              <a:t>- </a:t>
            </a:r>
            <a:r>
              <a:rPr lang="tr-TR" dirty="0" err="1"/>
              <a:t>KoopK</a:t>
            </a:r>
            <a:r>
              <a:rPr lang="tr-TR" dirty="0"/>
              <a:t> hükümleri geçerlidir.</a:t>
            </a:r>
          </a:p>
          <a:p>
            <a:pPr marL="0" indent="0">
              <a:buNone/>
            </a:pPr>
            <a:r>
              <a:rPr lang="tr-TR" dirty="0"/>
              <a:t>- Yatırım maliyetini karşılamak üzere 100 TL asgari sermayenin arttırılması (</a:t>
            </a:r>
            <a:r>
              <a:rPr lang="tr-TR" dirty="0" err="1"/>
              <a:t>anasözleşmeyle</a:t>
            </a:r>
            <a:r>
              <a:rPr lang="tr-TR" dirty="0"/>
              <a:t>); ortaklardan gider payı talep edilmesi (GK kararıyla) mümkündür.</a:t>
            </a:r>
          </a:p>
          <a:p>
            <a:pPr marL="0" indent="0">
              <a:buNone/>
            </a:pPr>
            <a:r>
              <a:rPr lang="tr-TR" dirty="0"/>
              <a:t>- Ayni (</a:t>
            </a:r>
            <a:r>
              <a:rPr lang="tr-TR" dirty="0" err="1"/>
              <a:t>örn</a:t>
            </a:r>
            <a:r>
              <a:rPr lang="tr-TR" dirty="0"/>
              <a:t>. üretim tesisinin kurulacağı taşınmaz) sermaye olarak getirilmesi </a:t>
            </a:r>
            <a:r>
              <a:rPr lang="tr-TR" dirty="0" err="1"/>
              <a:t>anasözleşmede</a:t>
            </a:r>
            <a:r>
              <a:rPr lang="tr-TR" dirty="0"/>
              <a:t> öngörülmek kaydıyla mümkündür.</a:t>
            </a:r>
          </a:p>
          <a:p>
            <a:pPr marL="0" indent="0">
              <a:buNone/>
            </a:pPr>
            <a:r>
              <a:rPr lang="tr-TR" dirty="0"/>
              <a:t>- Diğer kooperatiflerden farklı olarak, mahsuplaşma farkı söz konusudur; olumsuz farktan ilgili ortak sorumludur.</a:t>
            </a:r>
          </a:p>
        </p:txBody>
      </p:sp>
    </p:spTree>
    <p:extLst>
      <p:ext uri="{BB962C8B-B14F-4D97-AF65-F5344CB8AC3E}">
        <p14:creationId xmlns:p14="http://schemas.microsoft.com/office/powerpoint/2010/main" val="35250899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67B83A5-9168-3206-654C-8ABE7FDCA786}"/>
              </a:ext>
            </a:extLst>
          </p:cNvPr>
          <p:cNvSpPr>
            <a:spLocks noGrp="1"/>
          </p:cNvSpPr>
          <p:nvPr>
            <p:ph type="title"/>
          </p:nvPr>
        </p:nvSpPr>
        <p:spPr/>
        <p:txBody>
          <a:bodyPr>
            <a:normAutofit/>
          </a:bodyPr>
          <a:lstStyle/>
          <a:p>
            <a:r>
              <a:rPr lang="tr-TR" sz="4000" b="1" dirty="0">
                <a:solidFill>
                  <a:srgbClr val="00B0F0"/>
                </a:solidFill>
              </a:rPr>
              <a:t>Genel Kurul</a:t>
            </a:r>
          </a:p>
        </p:txBody>
      </p:sp>
      <p:sp>
        <p:nvSpPr>
          <p:cNvPr id="3" name="İçerik Yer Tutucusu 2">
            <a:extLst>
              <a:ext uri="{FF2B5EF4-FFF2-40B4-BE49-F238E27FC236}">
                <a16:creationId xmlns:a16="http://schemas.microsoft.com/office/drawing/2014/main" id="{AA06E518-B73C-6380-20F2-3628E2106FF1}"/>
              </a:ext>
            </a:extLst>
          </p:cNvPr>
          <p:cNvSpPr>
            <a:spLocks noGrp="1"/>
          </p:cNvSpPr>
          <p:nvPr>
            <p:ph idx="1"/>
          </p:nvPr>
        </p:nvSpPr>
        <p:spPr/>
        <p:txBody>
          <a:bodyPr>
            <a:normAutofit/>
          </a:bodyPr>
          <a:lstStyle/>
          <a:p>
            <a:pPr marL="0" indent="0">
              <a:buNone/>
            </a:pPr>
            <a:r>
              <a:rPr lang="tr-TR" dirty="0"/>
              <a:t>- Olağan genel kurul toplantılarının her hesap devresi sonundan itibaren altı ay içinde ve en az yılda bir defa yapılması gerekir. (henüz YEK üst kuruluşu olmadığı için birleşik GK olanağı yoktur (</a:t>
            </a:r>
            <a:r>
              <a:rPr lang="tr-TR" dirty="0">
                <a:solidFill>
                  <a:srgbClr val="FF0000"/>
                </a:solidFill>
              </a:rPr>
              <a:t>X</a:t>
            </a:r>
            <a:r>
              <a:rPr lang="tr-TR" dirty="0"/>
              <a:t>)</a:t>
            </a:r>
          </a:p>
          <a:p>
            <a:pPr marL="0" indent="0">
              <a:buNone/>
            </a:pPr>
            <a:r>
              <a:rPr lang="tr-TR" dirty="0"/>
              <a:t>- Bakanlık temsilcisi hazır bulunmalıdır.</a:t>
            </a:r>
          </a:p>
          <a:p>
            <a:pPr marL="0" indent="0">
              <a:buNone/>
            </a:pPr>
            <a:r>
              <a:rPr lang="tr-TR" dirty="0"/>
              <a:t>- </a:t>
            </a:r>
            <a:r>
              <a:rPr lang="tr-TR" dirty="0" err="1"/>
              <a:t>KoopK</a:t>
            </a:r>
            <a:r>
              <a:rPr lang="tr-TR" dirty="0"/>
              <a:t> ek m. 2: </a:t>
            </a:r>
            <a:r>
              <a:rPr lang="tr-TR" i="1" dirty="0"/>
              <a:t>45 inci maddenin birinci fıkrası gereği genel kurulu zamanında olağan toplantıya çağırmayan yönetim kurulu üyeleri … dokuz aya kadar hapis ve otuz günden </a:t>
            </a:r>
            <a:r>
              <a:rPr lang="tr-TR" i="1" dirty="0" err="1"/>
              <a:t>üçyüz</a:t>
            </a:r>
            <a:r>
              <a:rPr lang="tr-TR" i="1" dirty="0"/>
              <a:t> güne kadar adlî  para cezası ile cezalandırılırlar.</a:t>
            </a:r>
          </a:p>
          <a:p>
            <a:pPr marL="0" indent="0">
              <a:buNone/>
            </a:pPr>
            <a:endParaRPr lang="tr-TR" dirty="0"/>
          </a:p>
        </p:txBody>
      </p:sp>
    </p:spTree>
    <p:extLst>
      <p:ext uri="{BB962C8B-B14F-4D97-AF65-F5344CB8AC3E}">
        <p14:creationId xmlns:p14="http://schemas.microsoft.com/office/powerpoint/2010/main" val="30278927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1E940D9-CBC0-8A87-B6D8-B54CED8CE634}"/>
              </a:ext>
            </a:extLst>
          </p:cNvPr>
          <p:cNvSpPr>
            <a:spLocks noGrp="1"/>
          </p:cNvSpPr>
          <p:nvPr>
            <p:ph type="title"/>
          </p:nvPr>
        </p:nvSpPr>
        <p:spPr/>
        <p:txBody>
          <a:bodyPr>
            <a:normAutofit/>
          </a:bodyPr>
          <a:lstStyle/>
          <a:p>
            <a:r>
              <a:rPr lang="tr-TR" sz="4000" b="1" dirty="0">
                <a:solidFill>
                  <a:srgbClr val="00B0F0"/>
                </a:solidFill>
              </a:rPr>
              <a:t>Yönetim Kurulu</a:t>
            </a:r>
          </a:p>
        </p:txBody>
      </p:sp>
      <p:sp>
        <p:nvSpPr>
          <p:cNvPr id="3" name="İçerik Yer Tutucusu 2">
            <a:extLst>
              <a:ext uri="{FF2B5EF4-FFF2-40B4-BE49-F238E27FC236}">
                <a16:creationId xmlns:a16="http://schemas.microsoft.com/office/drawing/2014/main" id="{33DB42FB-5806-0B4D-51A9-EAC0E4CB8F9E}"/>
              </a:ext>
            </a:extLst>
          </p:cNvPr>
          <p:cNvSpPr>
            <a:spLocks noGrp="1"/>
          </p:cNvSpPr>
          <p:nvPr>
            <p:ph idx="1"/>
          </p:nvPr>
        </p:nvSpPr>
        <p:spPr/>
        <p:txBody>
          <a:bodyPr/>
          <a:lstStyle/>
          <a:p>
            <a:pPr marL="0" indent="0">
              <a:buNone/>
            </a:pPr>
            <a:r>
              <a:rPr lang="tr-TR" dirty="0"/>
              <a:t>- Ortaklar arasından seçilmelidir; </a:t>
            </a:r>
            <a:r>
              <a:rPr lang="tr-TR" dirty="0" err="1"/>
              <a:t>YEK’te</a:t>
            </a:r>
            <a:r>
              <a:rPr lang="tr-TR" dirty="0"/>
              <a:t> profesyonel yönetici önem taşır.</a:t>
            </a:r>
          </a:p>
          <a:p>
            <a:pPr marL="0" indent="0">
              <a:buNone/>
            </a:pPr>
            <a:r>
              <a:rPr lang="tr-TR" dirty="0"/>
              <a:t>- IV – Yönetim ve temsil:</a:t>
            </a:r>
            <a:endParaRPr lang="tr-TR" i="1" dirty="0"/>
          </a:p>
          <a:p>
            <a:pPr marL="0" indent="0">
              <a:buNone/>
            </a:pPr>
            <a:r>
              <a:rPr lang="tr-TR" dirty="0"/>
              <a:t>- 1. Yetkilerin devri:</a:t>
            </a:r>
            <a:endParaRPr lang="tr-TR" i="1" dirty="0"/>
          </a:p>
          <a:p>
            <a:pPr marL="0" indent="0">
              <a:buNone/>
            </a:pPr>
            <a:r>
              <a:rPr lang="tr-TR" dirty="0"/>
              <a:t>- </a:t>
            </a:r>
            <a:r>
              <a:rPr lang="tr-TR" dirty="0" err="1"/>
              <a:t>KoopK</a:t>
            </a:r>
            <a:r>
              <a:rPr lang="tr-TR" dirty="0"/>
              <a:t> m. 58 </a:t>
            </a:r>
            <a:r>
              <a:rPr lang="tr-TR" b="1" dirty="0"/>
              <a:t>– </a:t>
            </a:r>
            <a:r>
              <a:rPr lang="tr-TR" i="1" dirty="0" err="1"/>
              <a:t>Anasözleşme</a:t>
            </a:r>
            <a:r>
              <a:rPr lang="tr-TR" i="1" dirty="0"/>
              <a:t>, Genel Kurula veya Yönetim Kuruluna, kooperatifin yönetimini ve temsilini kısmen veya tamamen </a:t>
            </a:r>
            <a:r>
              <a:rPr lang="tr-TR" i="1" u="sng" dirty="0"/>
              <a:t>kooperatif ortağı bulunmaları şart </a:t>
            </a:r>
            <a:r>
              <a:rPr lang="tr-TR" i="1" u="sng" dirty="0" err="1"/>
              <a:t>olmıyan</a:t>
            </a:r>
            <a:r>
              <a:rPr lang="tr-TR" i="1" u="sng" dirty="0"/>
              <a:t> </a:t>
            </a:r>
            <a:r>
              <a:rPr lang="tr-TR" i="1" dirty="0"/>
              <a:t>bir veya birkaç müdüre veya Yönetim Kurulu üyesine tevdi etmek yetkisini verebilir.</a:t>
            </a:r>
          </a:p>
          <a:p>
            <a:pPr marL="0" indent="0">
              <a:buNone/>
            </a:pPr>
            <a:endParaRPr lang="tr-TR" dirty="0"/>
          </a:p>
        </p:txBody>
      </p:sp>
    </p:spTree>
    <p:extLst>
      <p:ext uri="{BB962C8B-B14F-4D97-AF65-F5344CB8AC3E}">
        <p14:creationId xmlns:p14="http://schemas.microsoft.com/office/powerpoint/2010/main" val="37950313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EFDF1D0-BC3D-ABFE-63D0-12D2400E4A93}"/>
              </a:ext>
            </a:extLst>
          </p:cNvPr>
          <p:cNvSpPr>
            <a:spLocks noGrp="1"/>
          </p:cNvSpPr>
          <p:nvPr>
            <p:ph type="title"/>
          </p:nvPr>
        </p:nvSpPr>
        <p:spPr/>
        <p:txBody>
          <a:bodyPr>
            <a:normAutofit/>
          </a:bodyPr>
          <a:lstStyle/>
          <a:p>
            <a:r>
              <a:rPr lang="tr-TR" sz="4000" b="1" dirty="0">
                <a:solidFill>
                  <a:srgbClr val="00B0F0"/>
                </a:solidFill>
              </a:rPr>
              <a:t>Denetim</a:t>
            </a:r>
          </a:p>
        </p:txBody>
      </p:sp>
      <p:sp>
        <p:nvSpPr>
          <p:cNvPr id="3" name="İçerik Yer Tutucusu 2">
            <a:extLst>
              <a:ext uri="{FF2B5EF4-FFF2-40B4-BE49-F238E27FC236}">
                <a16:creationId xmlns:a16="http://schemas.microsoft.com/office/drawing/2014/main" id="{50615975-9D60-CA78-812E-3F25A7B8248E}"/>
              </a:ext>
            </a:extLst>
          </p:cNvPr>
          <p:cNvSpPr>
            <a:spLocks noGrp="1"/>
          </p:cNvSpPr>
          <p:nvPr>
            <p:ph idx="1"/>
          </p:nvPr>
        </p:nvSpPr>
        <p:spPr/>
        <p:txBody>
          <a:bodyPr>
            <a:normAutofit/>
          </a:bodyPr>
          <a:lstStyle/>
          <a:p>
            <a:pPr marL="0" indent="0">
              <a:buNone/>
            </a:pPr>
            <a:r>
              <a:rPr lang="tr-TR" dirty="0"/>
              <a:t>- İç denetim</a:t>
            </a:r>
          </a:p>
          <a:p>
            <a:pPr marL="0" indent="0">
              <a:buNone/>
            </a:pPr>
            <a:r>
              <a:rPr lang="tr-TR" dirty="0"/>
              <a:t>- Dış denetim (YEK açısından: 30 milyon Türk lirası ve üstü net satış hasılatı ya da 2.000 ve daha fazla ortak)</a:t>
            </a:r>
          </a:p>
          <a:p>
            <a:pPr marL="0" indent="0">
              <a:buNone/>
            </a:pPr>
            <a:r>
              <a:rPr lang="tr-TR" dirty="0"/>
              <a:t>- Üst Denetim: Yenilenebilir enerji kooperatifleri (</a:t>
            </a:r>
            <a:r>
              <a:rPr lang="tr-TR" dirty="0">
                <a:solidFill>
                  <a:srgbClr val="FF0000"/>
                </a:solidFill>
              </a:rPr>
              <a:t>X</a:t>
            </a:r>
            <a:r>
              <a:rPr lang="tr-TR" dirty="0"/>
              <a:t>)</a:t>
            </a:r>
          </a:p>
          <a:p>
            <a:pPr marL="0" indent="0">
              <a:buNone/>
            </a:pPr>
            <a:endParaRPr lang="tr-TR" dirty="0"/>
          </a:p>
          <a:p>
            <a:pPr marL="0" indent="0">
              <a:buNone/>
            </a:pPr>
            <a:r>
              <a:rPr lang="tr-TR" dirty="0"/>
              <a:t>- YK Üyeleri ve Denetçiler İçin Eğitim Zorunluluğu (YEK açısından: 20 milyon Türk lirası ve üstü net satış hasılatı olan ya da 1.000 ve daha fazla ortak)</a:t>
            </a:r>
          </a:p>
          <a:p>
            <a:pPr marL="0" indent="0">
              <a:buNone/>
            </a:pPr>
            <a:endParaRPr lang="tr-TR" dirty="0"/>
          </a:p>
        </p:txBody>
      </p:sp>
    </p:spTree>
    <p:extLst>
      <p:ext uri="{BB962C8B-B14F-4D97-AF65-F5344CB8AC3E}">
        <p14:creationId xmlns:p14="http://schemas.microsoft.com/office/powerpoint/2010/main" val="36645082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4054DE0-9EEF-3D9A-1D64-17A03E50F5A8}"/>
              </a:ext>
            </a:extLst>
          </p:cNvPr>
          <p:cNvSpPr>
            <a:spLocks noGrp="1"/>
          </p:cNvSpPr>
          <p:nvPr>
            <p:ph type="title"/>
          </p:nvPr>
        </p:nvSpPr>
        <p:spPr/>
        <p:txBody>
          <a:bodyPr>
            <a:normAutofit/>
          </a:bodyPr>
          <a:lstStyle/>
          <a:p>
            <a:r>
              <a:rPr lang="tr-TR" sz="4000" b="1" dirty="0">
                <a:solidFill>
                  <a:srgbClr val="00B0F0"/>
                </a:solidFill>
              </a:rPr>
              <a:t>Üst Örgütlenme - 1</a:t>
            </a:r>
          </a:p>
        </p:txBody>
      </p:sp>
      <p:sp>
        <p:nvSpPr>
          <p:cNvPr id="3" name="İçerik Yer Tutucusu 2">
            <a:extLst>
              <a:ext uri="{FF2B5EF4-FFF2-40B4-BE49-F238E27FC236}">
                <a16:creationId xmlns:a16="http://schemas.microsoft.com/office/drawing/2014/main" id="{42700A50-453A-CCFE-7E39-12946543CF13}"/>
              </a:ext>
            </a:extLst>
          </p:cNvPr>
          <p:cNvSpPr>
            <a:spLocks noGrp="1"/>
          </p:cNvSpPr>
          <p:nvPr>
            <p:ph idx="1"/>
          </p:nvPr>
        </p:nvSpPr>
        <p:spPr/>
        <p:txBody>
          <a:bodyPr/>
          <a:lstStyle/>
          <a:p>
            <a:pPr marL="0" indent="0">
              <a:buNone/>
            </a:pPr>
            <a:r>
              <a:rPr lang="tr-TR" dirty="0"/>
              <a:t>-</a:t>
            </a:r>
            <a:r>
              <a:rPr lang="tr-TR" dirty="0" err="1"/>
              <a:t>KoopK</a:t>
            </a:r>
            <a:r>
              <a:rPr lang="tr-TR" dirty="0"/>
              <a:t> m. 70/1: </a:t>
            </a:r>
            <a:r>
              <a:rPr lang="tr-TR" i="1" dirty="0"/>
              <a:t>Kooperatiflerin müşterek menfaatlerini korumak, amaçlarını gerçekleştirmek için </a:t>
            </a:r>
            <a:r>
              <a:rPr lang="tr-TR" i="1" dirty="0">
                <a:solidFill>
                  <a:srgbClr val="00B0F0"/>
                </a:solidFill>
              </a:rPr>
              <a:t>iktisadi faaliyette bulunmak</a:t>
            </a:r>
            <a:r>
              <a:rPr lang="tr-TR" i="1" dirty="0"/>
              <a:t>, faaliyetlerini koordine etmek ve denetlemek, dış memleketlerle olan münasebetlerini düzenlemek, kooperatifçiliği geliştirmek ve eğitim yapmak, kooperatifçilik konularında tavsiyelerde bulunmak gibi hizmetlerin yerine getirilmesi için, Kooperatif birlikleri, kooperatifler merkez birlikleri ve Türkiye Milli Kooperatifler Birliği kurulur.</a:t>
            </a:r>
          </a:p>
        </p:txBody>
      </p:sp>
    </p:spTree>
    <p:extLst>
      <p:ext uri="{BB962C8B-B14F-4D97-AF65-F5344CB8AC3E}">
        <p14:creationId xmlns:p14="http://schemas.microsoft.com/office/powerpoint/2010/main" val="40325191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7DDD753-0E2B-4548-BCBA-96080DF2FA4B}"/>
              </a:ext>
            </a:extLst>
          </p:cNvPr>
          <p:cNvSpPr>
            <a:spLocks noGrp="1"/>
          </p:cNvSpPr>
          <p:nvPr>
            <p:ph type="title"/>
          </p:nvPr>
        </p:nvSpPr>
        <p:spPr/>
        <p:txBody>
          <a:bodyPr>
            <a:normAutofit/>
          </a:bodyPr>
          <a:lstStyle/>
          <a:p>
            <a:r>
              <a:rPr lang="tr-TR" sz="4000" b="1" dirty="0">
                <a:solidFill>
                  <a:srgbClr val="00B0F0"/>
                </a:solidFill>
              </a:rPr>
              <a:t>Üst Örgütlenme - 2</a:t>
            </a:r>
            <a:endParaRPr lang="tr-TR" sz="4000" dirty="0"/>
          </a:p>
        </p:txBody>
      </p:sp>
      <p:sp>
        <p:nvSpPr>
          <p:cNvPr id="3" name="İçerik Yer Tutucusu 2">
            <a:extLst>
              <a:ext uri="{FF2B5EF4-FFF2-40B4-BE49-F238E27FC236}">
                <a16:creationId xmlns:a16="http://schemas.microsoft.com/office/drawing/2014/main" id="{0933AAF0-3554-3A0A-F25E-DE3A3257C690}"/>
              </a:ext>
            </a:extLst>
          </p:cNvPr>
          <p:cNvSpPr>
            <a:spLocks noGrp="1"/>
          </p:cNvSpPr>
          <p:nvPr>
            <p:ph idx="1"/>
          </p:nvPr>
        </p:nvSpPr>
        <p:spPr/>
        <p:txBody>
          <a:bodyPr/>
          <a:lstStyle/>
          <a:p>
            <a:pPr marL="0" indent="0">
              <a:buNone/>
            </a:pPr>
            <a:r>
              <a:rPr lang="tr-TR" dirty="0"/>
              <a:t>- Avantajları: kollektif hareketin yanı sıra;</a:t>
            </a:r>
          </a:p>
          <a:p>
            <a:pPr marL="0" indent="0">
              <a:buNone/>
            </a:pPr>
            <a:r>
              <a:rPr lang="tr-TR" dirty="0"/>
              <a:t>* Birleşik genel kurul</a:t>
            </a:r>
          </a:p>
          <a:p>
            <a:pPr marL="0" indent="0">
              <a:buNone/>
            </a:pPr>
            <a:r>
              <a:rPr lang="tr-TR" dirty="0"/>
              <a:t>* Üst denetim</a:t>
            </a:r>
          </a:p>
          <a:p>
            <a:pPr marL="0" indent="0">
              <a:buNone/>
            </a:pPr>
            <a:r>
              <a:rPr lang="tr-TR" dirty="0"/>
              <a:t>* İktisadi faaliyette bulunabilme (daha güçlü sermaye)</a:t>
            </a:r>
          </a:p>
          <a:p>
            <a:pPr marL="0" indent="0">
              <a:buNone/>
            </a:pPr>
            <a:r>
              <a:rPr lang="tr-TR" dirty="0"/>
              <a:t>- Yenilenebilir enerji kooperatiflerine özgü sorun: özel şartlar (aynı dağıtım bölgesi, aynı tarife grubu, ortak sayaç)</a:t>
            </a:r>
          </a:p>
        </p:txBody>
      </p:sp>
    </p:spTree>
    <p:extLst>
      <p:ext uri="{BB962C8B-B14F-4D97-AF65-F5344CB8AC3E}">
        <p14:creationId xmlns:p14="http://schemas.microsoft.com/office/powerpoint/2010/main" val="1800098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45D5B90-0E49-188A-C34F-5084C1E93941}"/>
              </a:ext>
            </a:extLst>
          </p:cNvPr>
          <p:cNvSpPr>
            <a:spLocks noGrp="1"/>
          </p:cNvSpPr>
          <p:nvPr>
            <p:ph type="title"/>
          </p:nvPr>
        </p:nvSpPr>
        <p:spPr/>
        <p:txBody>
          <a:bodyPr>
            <a:normAutofit/>
          </a:bodyPr>
          <a:lstStyle/>
          <a:p>
            <a:r>
              <a:rPr lang="tr-TR" sz="4000" b="1" dirty="0">
                <a:solidFill>
                  <a:srgbClr val="00B0F0"/>
                </a:solidFill>
              </a:rPr>
              <a:t>Sonuç ve Öneriler</a:t>
            </a:r>
          </a:p>
        </p:txBody>
      </p:sp>
      <p:sp>
        <p:nvSpPr>
          <p:cNvPr id="3" name="İçerik Yer Tutucusu 2">
            <a:extLst>
              <a:ext uri="{FF2B5EF4-FFF2-40B4-BE49-F238E27FC236}">
                <a16:creationId xmlns:a16="http://schemas.microsoft.com/office/drawing/2014/main" id="{3F0CCAB8-357C-EF28-8BB2-BF19DD8764C4}"/>
              </a:ext>
            </a:extLst>
          </p:cNvPr>
          <p:cNvSpPr>
            <a:spLocks noGrp="1"/>
          </p:cNvSpPr>
          <p:nvPr>
            <p:ph idx="1"/>
          </p:nvPr>
        </p:nvSpPr>
        <p:spPr/>
        <p:txBody>
          <a:bodyPr/>
          <a:lstStyle/>
          <a:p>
            <a:pPr marL="0" indent="0">
              <a:buNone/>
            </a:pPr>
            <a:r>
              <a:rPr lang="tr-TR" dirty="0"/>
              <a:t>1. Hukuk Politikası Açısından</a:t>
            </a:r>
          </a:p>
          <a:p>
            <a:pPr marL="0" indent="0">
              <a:buNone/>
            </a:pPr>
            <a:r>
              <a:rPr lang="tr-TR" dirty="0"/>
              <a:t>2. Düzenleme ve Değişiklikler Açısından</a:t>
            </a:r>
          </a:p>
          <a:p>
            <a:pPr marL="0" indent="0">
              <a:buNone/>
            </a:pPr>
            <a:r>
              <a:rPr lang="tr-TR" dirty="0"/>
              <a:t>- Ortak sayaç ve aynı tarife grubu şartları</a:t>
            </a:r>
          </a:p>
          <a:p>
            <a:pPr marL="0" indent="0">
              <a:buNone/>
            </a:pPr>
            <a:r>
              <a:rPr lang="tr-TR" dirty="0"/>
              <a:t>- Arazi kullanımı</a:t>
            </a:r>
          </a:p>
          <a:p>
            <a:pPr marL="0" indent="0">
              <a:buNone/>
            </a:pPr>
            <a:r>
              <a:rPr lang="tr-TR" dirty="0"/>
              <a:t>- Kapasite tahsisi</a:t>
            </a:r>
          </a:p>
          <a:p>
            <a:pPr marL="0" indent="0">
              <a:buNone/>
            </a:pPr>
            <a:r>
              <a:rPr lang="tr-TR" dirty="0"/>
              <a:t>- ‘‘Kanuni’’ Düzenleme</a:t>
            </a:r>
          </a:p>
          <a:p>
            <a:pPr marL="0" indent="0">
              <a:buNone/>
            </a:pPr>
            <a:r>
              <a:rPr lang="tr-TR" dirty="0"/>
              <a:t>3. Uygulama Açısından</a:t>
            </a:r>
          </a:p>
          <a:p>
            <a:pPr marL="0" indent="0">
              <a:buNone/>
            </a:pPr>
            <a:r>
              <a:rPr lang="tr-TR" dirty="0"/>
              <a:t>- Üst Birlik</a:t>
            </a:r>
          </a:p>
        </p:txBody>
      </p:sp>
    </p:spTree>
    <p:extLst>
      <p:ext uri="{BB962C8B-B14F-4D97-AF65-F5344CB8AC3E}">
        <p14:creationId xmlns:p14="http://schemas.microsoft.com/office/powerpoint/2010/main" val="358721591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kış">
  <a:themeElements>
    <a:clrScheme name="Akış">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Akış">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kış">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2809</TotalTime>
  <Words>1478</Words>
  <Application>Microsoft Office PowerPoint</Application>
  <PresentationFormat>Ekran Gösterisi (4:3)</PresentationFormat>
  <Paragraphs>107</Paragraphs>
  <Slides>21</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21</vt:i4>
      </vt:variant>
    </vt:vector>
  </HeadingPairs>
  <TitlesOfParts>
    <vt:vector size="25" baseType="lpstr">
      <vt:lpstr>Calibri</vt:lpstr>
      <vt:lpstr>Constantia</vt:lpstr>
      <vt:lpstr>Wingdings 2</vt:lpstr>
      <vt:lpstr>Akış</vt:lpstr>
      <vt:lpstr>PowerPoint Sunusu</vt:lpstr>
      <vt:lpstr>Hukuki Çerçeve</vt:lpstr>
      <vt:lpstr>Hukuki Çerçeve</vt:lpstr>
      <vt:lpstr>Yenilenebilir Enerji-Kooperatifler Hukuku Etkileşimi</vt:lpstr>
      <vt:lpstr>Tipoloji</vt:lpstr>
      <vt:lpstr>Kuruluş</vt:lpstr>
      <vt:lpstr>Faaliyete Geçme: Lisanssız Üretim Modeli - 1</vt:lpstr>
      <vt:lpstr>Faaliyete Geçme: Lisanssız Üretim Modeli - 2</vt:lpstr>
      <vt:lpstr>Faaliyete Geçme: Üretim Tesisi için Uygun Yer (Çatı ve Cephe)</vt:lpstr>
      <vt:lpstr>Faaliyete Geçme: Üretim Tesisi için Uygun Yer (Arazi) -1</vt:lpstr>
      <vt:lpstr>Faaliyete Geçme: Üretim Tesisi için Uygun Yer (Arazi) - 2</vt:lpstr>
      <vt:lpstr>Faaliyete Geçme: Üretim Tesisi için Uygun Yer (Arazi) - 3</vt:lpstr>
      <vt:lpstr>Faaliyete Geçme: Kapasite Tahsisi</vt:lpstr>
      <vt:lpstr>Ortaklık Sıfatının Kazanılması ve Kaybedilmesi</vt:lpstr>
      <vt:lpstr>Ortakların Hukuki Durumu (Haklar, Borçlar ve Sorumluluk)</vt:lpstr>
      <vt:lpstr>Genel Kurul</vt:lpstr>
      <vt:lpstr>Yönetim Kurulu</vt:lpstr>
      <vt:lpstr>Denetim</vt:lpstr>
      <vt:lpstr>Üst Örgütlenme - 1</vt:lpstr>
      <vt:lpstr>Üst Örgütlenme - 2</vt:lpstr>
      <vt:lpstr>Sonuç ve Öneriler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 TEBLİĞİN KAPSAMI</dc:title>
  <dc:creator>ASUS</dc:creator>
  <cp:lastModifiedBy>Emir Mirar | YTU Yıldız Teknopark</cp:lastModifiedBy>
  <cp:revision>130</cp:revision>
  <dcterms:created xsi:type="dcterms:W3CDTF">2022-10-30T09:53:33Z</dcterms:created>
  <dcterms:modified xsi:type="dcterms:W3CDTF">2026-07-28T08:07:03Z</dcterms:modified>
</cp:coreProperties>
</file>