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61" r:id="rId5"/>
    <p:sldId id="264" r:id="rId6"/>
    <p:sldId id="266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E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8"/>
    <p:restoredTop sz="94668"/>
  </p:normalViewPr>
  <p:slideViewPr>
    <p:cSldViewPr snapToGrid="0">
      <p:cViewPr varScale="1">
        <p:scale>
          <a:sx n="84" d="100"/>
          <a:sy n="84" d="100"/>
        </p:scale>
        <p:origin x="23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3616A-0372-4382-AA89-044085B5CDF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E6F32-439B-4488-825F-EC129CE4D3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856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76ADC05-47DC-D2A0-9F70-C2F13A3F0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1CE75438-7C9D-8C48-EEFC-5FBD6003E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AEC42915-5CAF-E2FE-0FE2-5F96445C5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8ACAD1EF-3492-EA57-1C8E-0BC636055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49A4EA2A-5128-698D-FCC7-B86B158F1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589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96D6C8F-D7EB-611E-2133-AA5E452C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293335BD-4381-C50F-907E-F928D5F00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645A5481-A705-BC87-188F-5406FCFF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339520AE-263A-0CA6-77B3-149F3899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FD10E3AB-7ED2-CB96-DC88-F186EEFBD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995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7D21D1A-3626-A4FA-BF14-B0A57C83D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3CA1D1D-5FEA-41FC-3786-B9D978008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8D06AB45-C9C4-C6CB-422A-CE6171F2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43E80B7F-45CC-055A-669C-7DE66D62D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8462A3AB-9F35-ACBE-FE05-30EA71CC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22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4977E9D-E9D1-FB2F-C0CB-938A190D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8C201D47-58F3-2FBC-19DB-74A02634AF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412D60BF-D5A7-20AF-2D67-BAC62DC47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025ECDA9-5A61-D92A-71C5-D1009399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79A44AE4-6B76-7952-D92F-4399CA02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12ABC739-607C-F43D-1D80-C02F3C8D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3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C8829F3-DA70-9220-950D-D58E2CA57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C6BB1831-623B-4B68-FDA9-9CBC0E257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6DC3C6EA-FE64-778F-3201-65A863624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0CEE0CD1-552A-9B8F-AC1E-5E5DE80AE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CE5FA91C-6651-BEA7-EC47-DEC75297D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E5889F2B-94BF-D8DF-5ECA-BC91BA7B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A058B896-CCF1-2498-7C67-79DAA0CF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47A241C3-5EFF-2906-32DF-811DCFFC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272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43CE267-508E-F222-BC30-2352DF8C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698A0C63-B900-B6A5-69E7-AA244C6A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41FD4874-D275-E257-9AB3-36D50CE2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42F64097-92CD-C7F1-FDC1-2F9F5C280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560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4FA2CDA9-2253-3757-501D-BBB7AD95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6E3F61AF-D7C9-BA6B-3AC0-12BD6A94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9352EAC3-F4A7-F1B0-8C11-4340B273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5744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E1B4B31-85B1-253D-5E00-B4B0A8E4F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B4F92F0A-5FB1-DE2C-4E05-637AAB0B7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EBCBA0A3-B3E4-AA23-259C-E1BFB79C9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7085F1C3-F22E-0278-4810-A80256D0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9FB95036-09CF-71EC-4AC2-68B46FE7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C7DD6985-EBF1-007C-D7AB-297C0219E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408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4EA0E80B-390D-F90E-3B03-D42A213DB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226EDC5D-8F21-9A23-EF4A-2553E414A5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E1924B91-57C4-436D-0478-A4213CDFF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27AFE1C1-4992-A269-1A8B-9FC0E2DF8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D4DBADF1-91C6-D27A-66B2-69E3C986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D860319E-E7FC-9A71-CFC5-69DA3017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13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75A3F149-8338-945E-8C0F-D6E86E47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ECECA761-E640-F657-D62D-AFB14A074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71BA8C06-8F26-CBF5-6988-580E5F72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31458B91-D8B0-7E82-D6EE-F2B20CF8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CF26D088-11FC-2C4C-C99C-F2EC44AA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11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4B499ED8-67EB-677B-0620-D7355671F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DDBD067F-6BB6-34EF-74AC-AADFB54AB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B781DE58-230F-7F2E-E264-711B7D3B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BBF1886D-C029-1253-CB70-01FFEC1D2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B4E6C05D-06CE-D5D0-AC91-BE2C625E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6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="" xmlns:a16="http://schemas.microsoft.com/office/drawing/2014/main" id="{D778BBEE-7308-13B9-9727-DE2A70A6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0FEF3271-3542-0046-1ECA-7194BC6A6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C94DC8AF-234B-5EC3-014B-2E830807F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038CC-1CBC-7249-BE48-7FD04ED2F6F9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8BCE922B-9042-5DE0-CCEE-B59CC9523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3FAD3430-4670-A8AC-EA1C-697091C75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9D7A7-A57E-9D44-A29A-096F7DBFB36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191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F72025D-0536-9B00-165D-4875101D9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309" y="3719432"/>
            <a:ext cx="5389688" cy="819772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+mn-lt"/>
              </a:rPr>
              <a:t>Project </a:t>
            </a:r>
            <a:r>
              <a:rPr lang="tr-TR" sz="3600" b="1" dirty="0" err="1">
                <a:latin typeface="+mn-lt"/>
              </a:rPr>
              <a:t>Introduction</a:t>
            </a:r>
            <a:endParaRPr lang="tr-TR" sz="3600" b="1" dirty="0">
              <a:latin typeface="+mn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8DC29EB3-6B29-0618-E844-004481D31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4940" y="1803899"/>
            <a:ext cx="3617843" cy="68725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Energy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Communities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Excellence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Hubs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: </a:t>
            </a:r>
            <a:r>
              <a:rPr lang="tr-TR" sz="1800" i="1" dirty="0" err="1" smtClean="0">
                <a:solidFill>
                  <a:srgbClr val="6E6E6D"/>
                </a:solidFill>
                <a:ea typeface="+mj-ea"/>
                <a:cs typeface="+mj-cs"/>
              </a:rPr>
              <a:t>Catalyzing</a:t>
            </a:r>
            <a:r>
              <a:rPr lang="tr-TR" sz="1800" i="1" dirty="0" smtClean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Energy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Innovation</a:t>
            </a:r>
            <a:r>
              <a:rPr lang="tr-TR" sz="1800" i="1" dirty="0">
                <a:solidFill>
                  <a:srgbClr val="6E6E6D"/>
                </a:solidFill>
                <a:ea typeface="+mj-ea"/>
                <a:cs typeface="+mj-cs"/>
              </a:rPr>
              <a:t> </a:t>
            </a:r>
            <a:r>
              <a:rPr lang="tr-TR" sz="1800" i="1" dirty="0" err="1">
                <a:solidFill>
                  <a:srgbClr val="6E6E6D"/>
                </a:solidFill>
                <a:ea typeface="+mj-ea"/>
                <a:cs typeface="+mj-cs"/>
              </a:rPr>
              <a:t>Ecosystems</a:t>
            </a:r>
            <a:endParaRPr lang="tr-TR" sz="1800" i="1" dirty="0">
              <a:solidFill>
                <a:srgbClr val="6E6E6D"/>
              </a:solidFill>
              <a:ea typeface="+mj-ea"/>
              <a:cs typeface="+mj-cs"/>
            </a:endParaRPr>
          </a:p>
        </p:txBody>
      </p:sp>
      <p:sp>
        <p:nvSpPr>
          <p:cNvPr id="4" name="Başlık 1">
            <a:extLst>
              <a:ext uri="{FF2B5EF4-FFF2-40B4-BE49-F238E27FC236}">
                <a16:creationId xmlns="" xmlns:a16="http://schemas.microsoft.com/office/drawing/2014/main" id="{4872AED3-494B-62DD-A4FF-E2A5944BDC33}"/>
              </a:ext>
            </a:extLst>
          </p:cNvPr>
          <p:cNvSpPr txBox="1">
            <a:spLocks/>
          </p:cNvSpPr>
          <p:nvPr/>
        </p:nvSpPr>
        <p:spPr>
          <a:xfrm>
            <a:off x="655982" y="5966997"/>
            <a:ext cx="5068958" cy="4667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b="1" dirty="0">
                <a:latin typeface="+mn-lt"/>
              </a:rPr>
              <a:t>Prof. Dr. </a:t>
            </a:r>
            <a:r>
              <a:rPr lang="en-US" sz="2400" b="1" dirty="0" err="1">
                <a:latin typeface="+mn-lt"/>
              </a:rPr>
              <a:t>Ozan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Erdin</a:t>
            </a:r>
            <a:r>
              <a:rPr lang="pt-PT" sz="2400" b="1" dirty="0">
                <a:latin typeface="+mn-lt"/>
              </a:rPr>
              <a:t>ç</a:t>
            </a:r>
          </a:p>
          <a:p>
            <a:r>
              <a:rPr lang="tr-TR" sz="2400" dirty="0" err="1">
                <a:latin typeface="+mn-lt"/>
              </a:rPr>
              <a:t>Yildiz</a:t>
            </a:r>
            <a:r>
              <a:rPr lang="tr-TR" sz="2400" dirty="0">
                <a:latin typeface="+mn-lt"/>
              </a:rPr>
              <a:t> Technical </a:t>
            </a:r>
            <a:r>
              <a:rPr lang="en-US" sz="2400" dirty="0">
                <a:latin typeface="+mn-lt"/>
              </a:rPr>
              <a:t>University</a:t>
            </a:r>
            <a:r>
              <a:rPr lang="tr-TR" sz="2400" dirty="0">
                <a:latin typeface="+mn-lt"/>
              </a:rPr>
              <a:t> – </a:t>
            </a:r>
            <a:r>
              <a:rPr lang="tr-TR" sz="2400" dirty="0" err="1">
                <a:latin typeface="+mn-lt"/>
              </a:rPr>
              <a:t>Department</a:t>
            </a:r>
            <a:r>
              <a:rPr lang="tr-TR" sz="2400" dirty="0">
                <a:latin typeface="+mn-lt"/>
              </a:rPr>
              <a:t> of </a:t>
            </a:r>
            <a:r>
              <a:rPr lang="tr-TR" sz="2400" dirty="0" err="1">
                <a:latin typeface="+mn-lt"/>
              </a:rPr>
              <a:t>Electrical</a:t>
            </a:r>
            <a:r>
              <a:rPr lang="tr-TR" sz="2400" dirty="0">
                <a:latin typeface="+mn-lt"/>
              </a:rPr>
              <a:t> </a:t>
            </a:r>
            <a:r>
              <a:rPr lang="tr-TR" sz="2400" dirty="0" err="1">
                <a:latin typeface="+mn-lt"/>
              </a:rPr>
              <a:t>Engineering</a:t>
            </a:r>
            <a:endParaRPr lang="tr-TR" sz="2400" dirty="0">
              <a:latin typeface="+mn-lt"/>
            </a:endParaRPr>
          </a:p>
          <a:p>
            <a:r>
              <a:rPr lang="tr-TR" sz="2400" dirty="0">
                <a:latin typeface="+mn-lt"/>
              </a:rPr>
              <a:t>oerdinc@yildiz.edu.tr; ozanerdinc@gmail.com</a:t>
            </a:r>
            <a:endParaRPr lang="pt-PT" sz="2400" dirty="0">
              <a:latin typeface="+mn-lt"/>
            </a:endParaRPr>
          </a:p>
        </p:txBody>
      </p:sp>
      <p:pic>
        <p:nvPicPr>
          <p:cNvPr id="5" name="Resim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0579" y="258984"/>
            <a:ext cx="250698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2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96" y="1434431"/>
            <a:ext cx="3203848" cy="164251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76" y="3090615"/>
            <a:ext cx="1745900" cy="303844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1247" r="21650" b="34656"/>
          <a:stretch/>
        </p:blipFill>
        <p:spPr>
          <a:xfrm>
            <a:off x="1284728" y="4769798"/>
            <a:ext cx="6500104" cy="136844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419544" y="3090615"/>
            <a:ext cx="1798442" cy="166433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700" b="1" dirty="0" smtClean="0">
                <a:latin typeface="Gill Sans MT" panose="020B0502020104020203" pitchFamily="34" charset="0"/>
              </a:rPr>
              <a:t>3 </a:t>
            </a:r>
            <a:r>
              <a:rPr lang="tr-TR" sz="1700" b="1" dirty="0" err="1" smtClean="0">
                <a:latin typeface="Gill Sans MT" panose="020B0502020104020203" pitchFamily="34" charset="0"/>
              </a:rPr>
              <a:t>Hubs</a:t>
            </a:r>
            <a:r>
              <a:rPr lang="tr-TR" sz="1700" b="1" dirty="0" smtClean="0">
                <a:latin typeface="Gill Sans MT" panose="020B0502020104020203" pitchFamily="34" charset="0"/>
              </a:rPr>
              <a:t>,</a:t>
            </a:r>
          </a:p>
          <a:p>
            <a:r>
              <a:rPr lang="tr-TR" sz="1700" b="1" dirty="0" smtClean="0">
                <a:latin typeface="Gill Sans MT" panose="020B0502020104020203" pitchFamily="34" charset="0"/>
              </a:rPr>
              <a:t>24 </a:t>
            </a:r>
            <a:r>
              <a:rPr lang="tr-TR" sz="1700" b="1" dirty="0" err="1" smtClean="0">
                <a:latin typeface="Gill Sans MT" panose="020B0502020104020203" pitchFamily="34" charset="0"/>
              </a:rPr>
              <a:t>Part</a:t>
            </a:r>
            <a:r>
              <a:rPr lang="tr-TR" sz="1700" b="1" dirty="0" smtClean="0">
                <a:latin typeface="Gill Sans MT" panose="020B0502020104020203" pitchFamily="34" charset="0"/>
              </a:rPr>
              <a:t>.,</a:t>
            </a:r>
            <a:endParaRPr lang="tr-TR" sz="1700" b="1" dirty="0">
              <a:latin typeface="Gill Sans MT" panose="020B0502020104020203" pitchFamily="34" charset="0"/>
            </a:endParaRPr>
          </a:p>
          <a:p>
            <a:r>
              <a:rPr lang="tr-TR" sz="1700" b="1" dirty="0" smtClean="0">
                <a:latin typeface="Gill Sans MT" panose="020B0502020104020203" pitchFamily="34" charset="0"/>
              </a:rPr>
              <a:t>6 </a:t>
            </a:r>
            <a:r>
              <a:rPr lang="tr-TR" sz="1700" b="1" dirty="0" err="1" smtClean="0">
                <a:latin typeface="Gill Sans MT" panose="020B0502020104020203" pitchFamily="34" charset="0"/>
              </a:rPr>
              <a:t>WPs</a:t>
            </a:r>
            <a:r>
              <a:rPr lang="tr-TR" sz="1700" b="1" dirty="0" smtClean="0">
                <a:latin typeface="Gill Sans MT" panose="020B0502020104020203" pitchFamily="34" charset="0"/>
              </a:rPr>
              <a:t>,</a:t>
            </a:r>
          </a:p>
          <a:p>
            <a:r>
              <a:rPr lang="tr-TR" sz="1700" b="1" dirty="0" smtClean="0">
                <a:latin typeface="Gill Sans MT" panose="020B0502020104020203" pitchFamily="34" charset="0"/>
              </a:rPr>
              <a:t>48 </a:t>
            </a:r>
            <a:r>
              <a:rPr lang="tr-TR" sz="1700" b="1" dirty="0" err="1" smtClean="0">
                <a:latin typeface="Gill Sans MT" panose="020B0502020104020203" pitchFamily="34" charset="0"/>
              </a:rPr>
              <a:t>months</a:t>
            </a:r>
            <a:r>
              <a:rPr lang="tr-TR" sz="1700" b="1" dirty="0" smtClean="0">
                <a:latin typeface="Gill Sans MT" panose="020B0502020104020203" pitchFamily="34" charset="0"/>
              </a:rPr>
              <a:t>, </a:t>
            </a:r>
          </a:p>
          <a:p>
            <a:r>
              <a:rPr lang="tr-TR" sz="1700" b="1" dirty="0" smtClean="0">
                <a:latin typeface="Gill Sans MT" panose="020B0502020104020203" pitchFamily="34" charset="0"/>
              </a:rPr>
              <a:t>5 </a:t>
            </a:r>
            <a:r>
              <a:rPr lang="tr-TR" sz="1700" b="1" dirty="0" err="1" smtClean="0">
                <a:latin typeface="Gill Sans MT" panose="020B0502020104020203" pitchFamily="34" charset="0"/>
              </a:rPr>
              <a:t>million</a:t>
            </a:r>
            <a:r>
              <a:rPr lang="tr-TR" sz="1700" b="1" dirty="0" smtClean="0">
                <a:latin typeface="Gill Sans MT" panose="020B0502020104020203" pitchFamily="34" charset="0"/>
              </a:rPr>
              <a:t> </a:t>
            </a:r>
            <a:r>
              <a:rPr lang="tr-TR" sz="1700" b="1" dirty="0" err="1" smtClean="0">
                <a:latin typeface="Gill Sans MT" panose="020B0502020104020203" pitchFamily="34" charset="0"/>
              </a:rPr>
              <a:t>Euros</a:t>
            </a:r>
            <a:r>
              <a:rPr lang="tr-TR" sz="1700" b="1" dirty="0" smtClean="0">
                <a:latin typeface="Gill Sans MT" panose="020B0502020104020203" pitchFamily="34" charset="0"/>
              </a:rPr>
              <a:t>!</a:t>
            </a:r>
            <a:endParaRPr lang="pt-PT" sz="1700" b="1" dirty="0">
              <a:latin typeface="Gill Sans MT" panose="020B0502020104020203" pitchFamily="34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610" y="1237124"/>
            <a:ext cx="5066926" cy="3562066"/>
          </a:xfrm>
          <a:prstGeom prst="rect">
            <a:avLst/>
          </a:prstGeom>
        </p:spPr>
      </p:pic>
      <p:sp>
        <p:nvSpPr>
          <p:cNvPr id="10" name="Rectangle 48"/>
          <p:cNvSpPr/>
          <p:nvPr/>
        </p:nvSpPr>
        <p:spPr>
          <a:xfrm>
            <a:off x="7139624" y="1137107"/>
            <a:ext cx="2702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Quintuple Helix Approach </a:t>
            </a:r>
            <a:endParaRPr lang="el-GR" b="1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Başlık 1">
            <a:extLst>
              <a:ext uri="{FF2B5EF4-FFF2-40B4-BE49-F238E27FC236}">
                <a16:creationId xmlns="" xmlns:a16="http://schemas.microsoft.com/office/drawing/2014/main" id="{E40188A9-5638-E963-4BF4-AC0DE8DA89E0}"/>
              </a:ext>
            </a:extLst>
          </p:cNvPr>
          <p:cNvSpPr txBox="1">
            <a:spLocks/>
          </p:cNvSpPr>
          <p:nvPr/>
        </p:nvSpPr>
        <p:spPr>
          <a:xfrm>
            <a:off x="3348858" y="221810"/>
            <a:ext cx="8449565" cy="869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000" b="1" dirty="0" smtClean="0">
                <a:latin typeface="+mn-lt"/>
              </a:rPr>
              <a:t>ECHO at a </a:t>
            </a:r>
            <a:r>
              <a:rPr lang="tr-TR" sz="5000" b="1" dirty="0" err="1" smtClean="0">
                <a:latin typeface="+mn-lt"/>
              </a:rPr>
              <a:t>Glance</a:t>
            </a:r>
            <a:r>
              <a:rPr lang="tr-TR" sz="5000" b="1" dirty="0" smtClean="0">
                <a:latin typeface="+mn-lt"/>
              </a:rPr>
              <a:t>…</a:t>
            </a:r>
            <a:endParaRPr lang="tr-TR" sz="5000" b="1" dirty="0">
              <a:latin typeface="+mn-lt"/>
            </a:endParaRPr>
          </a:p>
        </p:txBody>
      </p:sp>
      <p:pic>
        <p:nvPicPr>
          <p:cNvPr id="13" name="Resim 12"/>
          <p:cNvPicPr/>
          <p:nvPr/>
        </p:nvPicPr>
        <p:blipFill>
          <a:blip r:embed="rId6"/>
          <a:stretch>
            <a:fillRect/>
          </a:stretch>
        </p:blipFill>
        <p:spPr>
          <a:xfrm>
            <a:off x="2487707" y="313848"/>
            <a:ext cx="250698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şlık 1">
            <a:extLst>
              <a:ext uri="{FF2B5EF4-FFF2-40B4-BE49-F238E27FC236}">
                <a16:creationId xmlns="" xmlns:a16="http://schemas.microsoft.com/office/drawing/2014/main" id="{E40188A9-5638-E963-4BF4-AC0DE8DA89E0}"/>
              </a:ext>
            </a:extLst>
          </p:cNvPr>
          <p:cNvSpPr txBox="1">
            <a:spLocks/>
          </p:cNvSpPr>
          <p:nvPr/>
        </p:nvSpPr>
        <p:spPr>
          <a:xfrm>
            <a:off x="3348858" y="194811"/>
            <a:ext cx="8449565" cy="869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000" b="1" dirty="0" err="1" smtClean="0">
                <a:latin typeface="+mn-lt"/>
              </a:rPr>
              <a:t>Our</a:t>
            </a:r>
            <a:r>
              <a:rPr lang="tr-TR" sz="5000" b="1" dirty="0" smtClean="0">
                <a:latin typeface="+mn-lt"/>
              </a:rPr>
              <a:t> </a:t>
            </a:r>
            <a:r>
              <a:rPr lang="tr-TR" sz="5000" b="1" dirty="0" err="1">
                <a:latin typeface="+mn-lt"/>
              </a:rPr>
              <a:t>S</a:t>
            </a:r>
            <a:r>
              <a:rPr lang="tr-TR" sz="5000" b="1" dirty="0" err="1" smtClean="0">
                <a:latin typeface="+mn-lt"/>
              </a:rPr>
              <a:t>uccess</a:t>
            </a:r>
            <a:r>
              <a:rPr lang="tr-TR" sz="5000" b="1" dirty="0" smtClean="0">
                <a:latin typeface="+mn-lt"/>
              </a:rPr>
              <a:t>!</a:t>
            </a:r>
            <a:endParaRPr lang="tr-TR" sz="5000" b="1" dirty="0">
              <a:latin typeface="+mn-lt"/>
            </a:endParaRPr>
          </a:p>
        </p:txBody>
      </p:sp>
      <p:pic>
        <p:nvPicPr>
          <p:cNvPr id="13" name="Resim 12"/>
          <p:cNvPicPr/>
          <p:nvPr/>
        </p:nvPicPr>
        <p:blipFill>
          <a:blip r:embed="rId2"/>
          <a:stretch>
            <a:fillRect/>
          </a:stretch>
        </p:blipFill>
        <p:spPr>
          <a:xfrm>
            <a:off x="2487707" y="313848"/>
            <a:ext cx="2506980" cy="777240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520" y="1334417"/>
            <a:ext cx="4290021" cy="2378060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 rotWithShape="1">
          <a:blip r:embed="rId4"/>
          <a:srcRect l="4728" t="-134" b="1"/>
          <a:stretch/>
        </p:blipFill>
        <p:spPr>
          <a:xfrm>
            <a:off x="1795665" y="3905392"/>
            <a:ext cx="3884071" cy="2253561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652" y="3873176"/>
            <a:ext cx="4177580" cy="227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1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>
            <a:spLocks noGrp="1"/>
          </p:cNvSpPr>
          <p:nvPr>
            <p:ph type="body" idx="1"/>
          </p:nvPr>
        </p:nvSpPr>
        <p:spPr>
          <a:xfrm>
            <a:off x="637032" y="1226349"/>
            <a:ext cx="10515600" cy="5270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0650" indent="0" algn="just">
              <a:lnSpc>
                <a:spcPct val="80000"/>
              </a:lnSpc>
              <a:spcBef>
                <a:spcPts val="700"/>
              </a:spcBef>
              <a:buNone/>
            </a:pPr>
            <a:r>
              <a:rPr lang="tr-TR" sz="1400" b="1" dirty="0" err="1" smtClean="0">
                <a:solidFill>
                  <a:srgbClr val="1F5C99"/>
                </a:solidFill>
              </a:rPr>
              <a:t>Objectives</a:t>
            </a:r>
            <a:endParaRPr lang="tr-TR" sz="1250" b="0" dirty="0" smtClean="0">
              <a:solidFill>
                <a:schemeClr val="dk1"/>
              </a:solidFill>
              <a:latin typeface="Calibri"/>
            </a:endParaRPr>
          </a:p>
          <a:p>
            <a:pPr marL="457200" indent="-336550" algn="just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har char="■"/>
            </a:pP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O1 — Strategic Foundations &amp; Hub Launch</a:t>
            </a:r>
            <a:r>
              <a:rPr lang="tr-TR" sz="1250" dirty="0" smtClean="0"/>
              <a:t>: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Build 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the strategic foundations and launch ECHO’s transformative Excellence Hubs in </a:t>
            </a:r>
            <a:r>
              <a:rPr lang="en-US" sz="1250" b="0" dirty="0" err="1">
                <a:solidFill>
                  <a:schemeClr val="dk1"/>
                </a:solidFill>
                <a:latin typeface="Calibri"/>
              </a:rPr>
              <a:t>Türkiye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 (ECHO-TR), Greece (ECHO-EL) and Portugal (ECHO-PT).</a:t>
            </a:r>
            <a:endParaRPr sz="1250" dirty="0"/>
          </a:p>
          <a:p>
            <a:pPr marL="457200" indent="-336550" algn="just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har char="■"/>
            </a:pPr>
            <a:r>
              <a:rPr lang="en-US" sz="1250" b="0" dirty="0">
                <a:solidFill>
                  <a:schemeClr val="dk1"/>
                </a:solidFill>
                <a:latin typeface="Calibri"/>
              </a:rPr>
              <a:t>O2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— Stakeholder Empowerment</a:t>
            </a:r>
            <a:r>
              <a:rPr lang="tr-TR" sz="1250" dirty="0" smtClean="0"/>
              <a:t>: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Empower 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diverse stakeholders with the knowledge, skills and connections to drive successful Energy Community development and innovation within the ECHO Excellence Hubs.</a:t>
            </a:r>
            <a:endParaRPr sz="1250" dirty="0"/>
          </a:p>
          <a:p>
            <a:pPr marL="457200" indent="-336550" algn="just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har char="■"/>
            </a:pPr>
            <a:r>
              <a:rPr lang="en-US" sz="1250" b="0" dirty="0">
                <a:solidFill>
                  <a:schemeClr val="dk1"/>
                </a:solidFill>
                <a:latin typeface="Calibri"/>
              </a:rPr>
              <a:t>O3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— Pilot Energy Communities</a:t>
            </a:r>
            <a:r>
              <a:rPr lang="tr-TR" sz="1250" dirty="0" smtClean="0"/>
              <a:t>: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Partner 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with Energy Communities at varying maturity levels to co-pilot innovative services, support community formation and identify regulatory gaps.</a:t>
            </a:r>
            <a:endParaRPr sz="1250" dirty="0"/>
          </a:p>
          <a:p>
            <a:pPr marL="457200" indent="-336550" algn="just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har char="■"/>
            </a:pPr>
            <a:r>
              <a:rPr lang="en-US" sz="1250" b="0" dirty="0">
                <a:solidFill>
                  <a:schemeClr val="dk1"/>
                </a:solidFill>
                <a:latin typeface="Calibri"/>
              </a:rPr>
              <a:t>O4 — Innovation Ecosystems &amp; Technology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Transfer</a:t>
            </a:r>
            <a:r>
              <a:rPr lang="tr-TR" sz="1250" dirty="0" smtClean="0"/>
              <a:t>: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Foster 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innovation ecosystems and technology transfer across the three Excellence Hubs.</a:t>
            </a:r>
            <a:endParaRPr sz="1250" dirty="0"/>
          </a:p>
          <a:p>
            <a:pPr marL="457200" indent="-336550" algn="just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har char="■"/>
            </a:pPr>
            <a:r>
              <a:rPr lang="en-US" sz="1250" b="0" dirty="0">
                <a:solidFill>
                  <a:schemeClr val="dk1"/>
                </a:solidFill>
                <a:latin typeface="Calibri"/>
              </a:rPr>
              <a:t>O5 — Communication &amp;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Dissemination</a:t>
            </a:r>
            <a:r>
              <a:rPr lang="tr-TR" sz="1250" dirty="0" smtClean="0"/>
              <a:t>: 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Execute </a:t>
            </a:r>
            <a:r>
              <a:rPr lang="en-US" sz="1250" b="0" dirty="0">
                <a:solidFill>
                  <a:schemeClr val="dk1"/>
                </a:solidFill>
                <a:latin typeface="Calibri"/>
              </a:rPr>
              <a:t>a comprehensive, stakeholder-driven dissemination and communication plan using multilingual strategies for targeted impact on policymakers, investors, energy-sector stakeholders and civil society</a:t>
            </a:r>
            <a:r>
              <a:rPr lang="en-US" sz="1250" b="0" dirty="0" smtClean="0">
                <a:solidFill>
                  <a:schemeClr val="dk1"/>
                </a:solidFill>
                <a:latin typeface="Calibri"/>
              </a:rPr>
              <a:t>.</a:t>
            </a:r>
            <a:endParaRPr lang="tr-TR" sz="1250" b="0" dirty="0" smtClean="0">
              <a:solidFill>
                <a:schemeClr val="dk1"/>
              </a:solidFill>
              <a:latin typeface="Calibri"/>
            </a:endParaRPr>
          </a:p>
          <a:p>
            <a:pPr marL="457200" indent="-33655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har char="■"/>
            </a:pPr>
            <a:endParaRPr lang="tr-TR" sz="1250" dirty="0">
              <a:solidFill>
                <a:schemeClr val="dk1"/>
              </a:solidFill>
              <a:latin typeface="Calibri"/>
            </a:endParaRPr>
          </a:p>
          <a:p>
            <a:pPr marL="0" indent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F5C99"/>
                </a:solidFill>
              </a:rPr>
              <a:t>Reporting Periods &amp; Payment Schedule</a:t>
            </a:r>
            <a:endParaRPr lang="en-US" sz="1400" dirty="0"/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1200" b="1" dirty="0">
                <a:solidFill>
                  <a:schemeClr val="dk1"/>
                </a:solidFill>
              </a:rPr>
              <a:t>RP1  </a:t>
            </a:r>
            <a:r>
              <a:rPr lang="en-US" sz="1200" dirty="0">
                <a:solidFill>
                  <a:schemeClr val="dk1"/>
                </a:solidFill>
              </a:rPr>
              <a:t>M1–M15  (01 Dec 2024 – 28 Feb </a:t>
            </a:r>
            <a:r>
              <a:rPr lang="en-US" sz="1200" dirty="0" smtClean="0">
                <a:solidFill>
                  <a:schemeClr val="dk1"/>
                </a:solidFill>
              </a:rPr>
              <a:t>2026</a:t>
            </a:r>
            <a:r>
              <a:rPr lang="tr-TR" sz="1200" dirty="0" smtClean="0">
                <a:solidFill>
                  <a:schemeClr val="dk1"/>
                </a:solidFill>
              </a:rPr>
              <a:t>) </a:t>
            </a:r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1200" b="1" dirty="0" smtClean="0">
                <a:solidFill>
                  <a:schemeClr val="dk1"/>
                </a:solidFill>
              </a:rPr>
              <a:t>RP2  </a:t>
            </a:r>
            <a:r>
              <a:rPr lang="en-US" sz="1200" dirty="0">
                <a:solidFill>
                  <a:schemeClr val="dk1"/>
                </a:solidFill>
              </a:rPr>
              <a:t>M16–M30  (01 Mar 2026 – 31 May 2027) </a:t>
            </a:r>
            <a:endParaRPr lang="tr-TR" sz="1200" dirty="0" smtClean="0">
              <a:solidFill>
                <a:schemeClr val="dk1"/>
              </a:solidFill>
            </a:endParaRPr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1200" b="1" dirty="0" smtClean="0">
                <a:solidFill>
                  <a:schemeClr val="dk1"/>
                </a:solidFill>
              </a:rPr>
              <a:t>RP3  </a:t>
            </a:r>
            <a:r>
              <a:rPr lang="en-US" sz="1200" dirty="0">
                <a:solidFill>
                  <a:schemeClr val="dk1"/>
                </a:solidFill>
              </a:rPr>
              <a:t>M31–M48  (01 Jun 2027 – 30 Nov 2028</a:t>
            </a:r>
            <a:r>
              <a:rPr lang="en-US" sz="1200" dirty="0" smtClean="0">
                <a:solidFill>
                  <a:schemeClr val="dk1"/>
                </a:solidFill>
              </a:rPr>
              <a:t>)</a:t>
            </a:r>
            <a:endParaRPr lang="tr-TR" sz="1200" dirty="0" smtClean="0">
              <a:solidFill>
                <a:schemeClr val="dk1"/>
              </a:solidFill>
            </a:endParaRPr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endParaRPr lang="tr-TR" sz="1400" dirty="0">
              <a:solidFill>
                <a:schemeClr val="dk1"/>
              </a:solidFill>
            </a:endParaRPr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r>
              <a:rPr lang="tr-TR" sz="1400" b="1" dirty="0" err="1" smtClean="0">
                <a:solidFill>
                  <a:srgbClr val="1F5C99"/>
                </a:solidFill>
              </a:rPr>
              <a:t>Milestones</a:t>
            </a:r>
            <a:r>
              <a:rPr lang="tr-TR" sz="1400" b="1" dirty="0" smtClean="0">
                <a:solidFill>
                  <a:srgbClr val="1F5C99"/>
                </a:solidFill>
              </a:rPr>
              <a:t> </a:t>
            </a:r>
            <a:r>
              <a:rPr lang="en-US" sz="1400" b="1" dirty="0" smtClean="0">
                <a:solidFill>
                  <a:srgbClr val="1F5C99"/>
                </a:solidFill>
              </a:rPr>
              <a:t>&amp; </a:t>
            </a:r>
            <a:r>
              <a:rPr lang="tr-TR" sz="1400" b="1" dirty="0" err="1" smtClean="0">
                <a:solidFill>
                  <a:srgbClr val="1F5C99"/>
                </a:solidFill>
              </a:rPr>
              <a:t>Risks</a:t>
            </a:r>
            <a:endParaRPr lang="en-US" sz="1400" dirty="0"/>
          </a:p>
          <a:p>
            <a:pPr marL="120650" indent="0" algn="just">
              <a:lnSpc>
                <a:spcPct val="80000"/>
              </a:lnSpc>
              <a:spcBef>
                <a:spcPts val="400"/>
              </a:spcBef>
              <a:buNone/>
            </a:pPr>
            <a:r>
              <a:rPr lang="tr-TR" sz="1200" dirty="0" smtClean="0"/>
              <a:t>17 </a:t>
            </a:r>
            <a:r>
              <a:rPr lang="tr-TR" sz="1200" dirty="0" err="1" smtClean="0"/>
              <a:t>milestones</a:t>
            </a:r>
            <a:r>
              <a:rPr lang="tr-TR" sz="1200" dirty="0" smtClean="0"/>
              <a:t> </a:t>
            </a:r>
            <a:r>
              <a:rPr lang="tr-TR" sz="1200" dirty="0" err="1" smtClean="0"/>
              <a:t>and</a:t>
            </a:r>
            <a:r>
              <a:rPr lang="tr-TR" sz="1200" dirty="0" smtClean="0"/>
              <a:t> 19 </a:t>
            </a:r>
            <a:r>
              <a:rPr lang="tr-TR" sz="1200" dirty="0" err="1" smtClean="0"/>
              <a:t>defined</a:t>
            </a:r>
            <a:r>
              <a:rPr lang="tr-TR" sz="1200" dirty="0" smtClean="0"/>
              <a:t> </a:t>
            </a:r>
            <a:r>
              <a:rPr lang="tr-TR" sz="1200" dirty="0" err="1" smtClean="0"/>
              <a:t>risks</a:t>
            </a:r>
            <a:r>
              <a:rPr lang="tr-TR" sz="1200" dirty="0" smtClean="0"/>
              <a:t> in total.</a:t>
            </a:r>
            <a:endParaRPr lang="en-US" sz="1200" dirty="0"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5707624" y="681038"/>
            <a:ext cx="5911645" cy="225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Calibri"/>
              </a:rPr>
              <a:t>Overall </a:t>
            </a:r>
            <a:r>
              <a:rPr lang="en-US" sz="2800" b="1" dirty="0" smtClean="0">
                <a:latin typeface="Calibri"/>
              </a:rPr>
              <a:t>Objectives</a:t>
            </a:r>
            <a:r>
              <a:rPr lang="tr-TR" sz="2800" b="1" dirty="0" smtClean="0">
                <a:latin typeface="Calibri"/>
              </a:rPr>
              <a:t> &amp; Project </a:t>
            </a:r>
            <a:r>
              <a:rPr lang="tr-TR" sz="2800" b="1" dirty="0" err="1" smtClean="0">
                <a:latin typeface="Calibri"/>
              </a:rPr>
              <a:t>Milestones</a:t>
            </a:r>
            <a:endParaRPr sz="2800" b="1" dirty="0">
              <a:latin typeface="Calibri"/>
            </a:endParaRPr>
          </a:p>
        </p:txBody>
      </p:sp>
      <p:pic>
        <p:nvPicPr>
          <p:cNvPr id="4" name="Resim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87707" y="313848"/>
            <a:ext cx="250698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4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>
            <a:spLocks noGrp="1"/>
          </p:cNvSpPr>
          <p:nvPr>
            <p:ph type="body" idx="1"/>
          </p:nvPr>
        </p:nvSpPr>
        <p:spPr>
          <a:xfrm>
            <a:off x="838200" y="1637071"/>
            <a:ext cx="10515600" cy="453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 algn="l" rtl="0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5C99"/>
                </a:solidFill>
                <a:latin typeface="Calibri"/>
              </a:rPr>
              <a:t>WP1 — Strategic Foundations for ECHO’s Excellence Hubs  |  Leader: YTU  |  M1–M36</a:t>
            </a:r>
            <a:endParaRPr sz="150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T1.1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Needs &amp; Opportunities Mapping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(M1–M6)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T1.2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Building Strategic Excellence Hub Networks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(M2–M8)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T1.3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Excellence Hub Benchmarking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(M6–M12)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T1.4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From Hub Strategy to Launch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(M8–M14)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T1.5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Strategy Feedback and Iteration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(M12–M36)</a:t>
            </a:r>
            <a:endParaRPr sz="1220" dirty="0"/>
          </a:p>
          <a:p>
            <a:pPr marL="685800" indent="-228600" algn="just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har char="–"/>
            </a:pPr>
            <a:r>
              <a:rPr lang="en-US" sz="1150" b="1" dirty="0">
                <a:solidFill>
                  <a:srgbClr val="555555"/>
                </a:solidFill>
                <a:latin typeface="Calibri"/>
              </a:rPr>
              <a:t>Deliverables:</a:t>
            </a:r>
            <a:r>
              <a:rPr lang="en-US" sz="1150" b="0" dirty="0">
                <a:solidFill>
                  <a:srgbClr val="555555"/>
                </a:solidFill>
                <a:latin typeface="Calibri"/>
              </a:rPr>
              <a:t> D1.1 Hub Strategic Development &amp; Benchmarking Report (M12, PU)  |  D1.2 Hub Implementation &amp; Evolution Framework (M36, PU)</a:t>
            </a:r>
            <a:endParaRPr sz="1150" dirty="0"/>
          </a:p>
          <a:p>
            <a:pPr marL="0" indent="0" algn="l" rtl="0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5C99"/>
                </a:solidFill>
                <a:latin typeface="Calibri"/>
              </a:rPr>
              <a:t>WP2 — Capacity Building and Networking  |  Leader: CERTH  |  M1–M48</a:t>
            </a:r>
            <a:endParaRPr sz="150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T2.1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Training </a:t>
            </a:r>
            <a:r>
              <a:rPr lang="en-US" sz="1220" b="0" dirty="0" err="1">
                <a:solidFill>
                  <a:schemeClr val="dk1"/>
                </a:solidFill>
                <a:latin typeface="Calibri"/>
              </a:rPr>
              <a:t>Programme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 Development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(M1–M18)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T2.2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Training Activities </a:t>
            </a:r>
            <a:r>
              <a:rPr lang="en-US" sz="1220" b="0" dirty="0" err="1">
                <a:solidFill>
                  <a:schemeClr val="dk1"/>
                </a:solidFill>
                <a:latin typeface="Calibri"/>
              </a:rPr>
              <a:t>Organisation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(M12–M48)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T2.3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Networking Platform Establishment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(M6–M48)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T2.4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Expert Collaboration </a:t>
            </a:r>
            <a:r>
              <a:rPr lang="en-US" sz="1220" b="0" dirty="0" err="1">
                <a:solidFill>
                  <a:schemeClr val="dk1"/>
                </a:solidFill>
                <a:latin typeface="Calibri"/>
              </a:rPr>
              <a:t>Programme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(M10–M48)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T2.5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Training Monitoring and Evaluation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(M24–M48)</a:t>
            </a:r>
            <a:endParaRPr sz="1220" dirty="0"/>
          </a:p>
          <a:p>
            <a:pPr marL="685800" indent="-228600" algn="just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har char="–"/>
            </a:pPr>
            <a:r>
              <a:rPr lang="en-US" sz="1150" b="1" dirty="0">
                <a:solidFill>
                  <a:srgbClr val="555555"/>
                </a:solidFill>
                <a:latin typeface="Calibri"/>
              </a:rPr>
              <a:t>Deliverables:</a:t>
            </a:r>
            <a:r>
              <a:rPr lang="en-US" sz="1150" b="0" dirty="0">
                <a:solidFill>
                  <a:srgbClr val="555555"/>
                </a:solidFill>
                <a:latin typeface="Calibri"/>
              </a:rPr>
              <a:t> D2.1 Knowledge Hub &amp; Training </a:t>
            </a:r>
            <a:r>
              <a:rPr lang="en-US" sz="1150" b="0" dirty="0" err="1">
                <a:solidFill>
                  <a:srgbClr val="555555"/>
                </a:solidFill>
                <a:latin typeface="Calibri"/>
              </a:rPr>
              <a:t>Programme</a:t>
            </a:r>
            <a:r>
              <a:rPr lang="en-US" sz="1150" b="0" dirty="0">
                <a:solidFill>
                  <a:srgbClr val="555555"/>
                </a:solidFill>
                <a:latin typeface="Calibri"/>
              </a:rPr>
              <a:t> (M18, PU)  |  D2.2 Collaborative Network &amp; Expert Integration (M48, PU)  |  D2.3 Training Effectiveness Report (M48, PU</a:t>
            </a:r>
            <a:r>
              <a:rPr lang="en-US" sz="1150" b="0" dirty="0" smtClean="0">
                <a:solidFill>
                  <a:srgbClr val="555555"/>
                </a:solidFill>
                <a:latin typeface="Calibri"/>
              </a:rPr>
              <a:t>)</a:t>
            </a:r>
            <a:endParaRPr lang="tr-TR" sz="1150" b="0" dirty="0">
              <a:solidFill>
                <a:srgbClr val="555555"/>
              </a:solidFill>
              <a:latin typeface="Calibri"/>
            </a:endParaRPr>
          </a:p>
          <a:p>
            <a:pPr marL="0" indent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F5C99"/>
                </a:solidFill>
              </a:rPr>
              <a:t>WP3 — Hands-on Learning through Innovative Case Studies  |  Leader: QUE  |  M3–M48</a:t>
            </a:r>
            <a:endParaRPr lang="en-US" sz="14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200" b="1" dirty="0">
                <a:solidFill>
                  <a:srgbClr val="2E75B6"/>
                </a:solidFill>
              </a:rPr>
              <a:t>T3.1  </a:t>
            </a:r>
            <a:r>
              <a:rPr lang="en-US" sz="1200" dirty="0">
                <a:solidFill>
                  <a:schemeClr val="dk1"/>
                </a:solidFill>
              </a:rPr>
              <a:t>Site Selection and Co-Development Planning  </a:t>
            </a:r>
            <a:r>
              <a:rPr lang="en-US" sz="1200" i="1" dirty="0">
                <a:solidFill>
                  <a:srgbClr val="888888"/>
                </a:solidFill>
              </a:rPr>
              <a:t>(M3–M12)</a:t>
            </a:r>
            <a:endParaRPr lang="en-US" sz="12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200" b="1" dirty="0">
                <a:solidFill>
                  <a:srgbClr val="2E75B6"/>
                </a:solidFill>
              </a:rPr>
              <a:t>T3.2  </a:t>
            </a:r>
            <a:r>
              <a:rPr lang="en-US" sz="1200" dirty="0">
                <a:solidFill>
                  <a:schemeClr val="dk1"/>
                </a:solidFill>
              </a:rPr>
              <a:t>ECHO Service Integration and Support  </a:t>
            </a:r>
            <a:r>
              <a:rPr lang="en-US" sz="1200" i="1" dirty="0">
                <a:solidFill>
                  <a:srgbClr val="888888"/>
                </a:solidFill>
              </a:rPr>
              <a:t>(M13–M30)</a:t>
            </a:r>
            <a:endParaRPr lang="en-US" sz="12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200" b="1" dirty="0">
                <a:solidFill>
                  <a:srgbClr val="2E75B6"/>
                </a:solidFill>
              </a:rPr>
              <a:t>T3.3  </a:t>
            </a:r>
            <a:r>
              <a:rPr lang="en-US" sz="1200" dirty="0">
                <a:solidFill>
                  <a:schemeClr val="dk1"/>
                </a:solidFill>
              </a:rPr>
              <a:t>Benchmarking and Participatory Insights  </a:t>
            </a:r>
            <a:r>
              <a:rPr lang="en-US" sz="1200" i="1" dirty="0">
                <a:solidFill>
                  <a:srgbClr val="888888"/>
                </a:solidFill>
              </a:rPr>
              <a:t>(M18–M30)</a:t>
            </a:r>
            <a:endParaRPr lang="en-US" sz="12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200" b="1" dirty="0">
                <a:solidFill>
                  <a:srgbClr val="2E75B6"/>
                </a:solidFill>
              </a:rPr>
              <a:t>T3.4  </a:t>
            </a:r>
            <a:r>
              <a:rPr lang="en-US" sz="1200" dirty="0">
                <a:solidFill>
                  <a:schemeClr val="dk1"/>
                </a:solidFill>
              </a:rPr>
              <a:t>Cross-Site Learning and Community Exchange  </a:t>
            </a:r>
            <a:r>
              <a:rPr lang="en-US" sz="1200" i="1" dirty="0">
                <a:solidFill>
                  <a:srgbClr val="888888"/>
                </a:solidFill>
              </a:rPr>
              <a:t>(M12–M42)</a:t>
            </a:r>
            <a:endParaRPr lang="en-US" sz="12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200" b="1" dirty="0">
                <a:solidFill>
                  <a:srgbClr val="2E75B6"/>
                </a:solidFill>
              </a:rPr>
              <a:t>T3.5  </a:t>
            </a:r>
            <a:r>
              <a:rPr lang="en-US" sz="1200" dirty="0">
                <a:solidFill>
                  <a:schemeClr val="dk1"/>
                </a:solidFill>
              </a:rPr>
              <a:t>Investment Models and Toolkit Design  </a:t>
            </a:r>
            <a:r>
              <a:rPr lang="en-US" sz="1200" i="1" dirty="0">
                <a:solidFill>
                  <a:srgbClr val="888888"/>
                </a:solidFill>
              </a:rPr>
              <a:t>(M30–M48)</a:t>
            </a:r>
            <a:endParaRPr lang="en-US" sz="1200" dirty="0"/>
          </a:p>
          <a:p>
            <a:pPr marL="685800" algn="just">
              <a:lnSpc>
                <a:spcPct val="80000"/>
              </a:lnSpc>
              <a:spcBef>
                <a:spcPts val="180"/>
              </a:spcBef>
              <a:buChar char="–"/>
            </a:pPr>
            <a:r>
              <a:rPr lang="en-US" sz="1100" b="1" dirty="0">
                <a:solidFill>
                  <a:srgbClr val="555555"/>
                </a:solidFill>
              </a:rPr>
              <a:t>Deliverables:</a:t>
            </a:r>
            <a:r>
              <a:rPr lang="en-US" sz="1100" dirty="0">
                <a:solidFill>
                  <a:srgbClr val="555555"/>
                </a:solidFill>
              </a:rPr>
              <a:t> D3.1 Pilot Site Development &amp; Integration Framework (M30, PU)  |  D3.2 Community Benchmarking &amp; Learning Toolkit (M42, PU)  |  D3.3 Sustainable Investment &amp; Toolkit Design (M48, PU)</a:t>
            </a:r>
            <a:endParaRPr lang="en-US" sz="1100" dirty="0"/>
          </a:p>
          <a:p>
            <a:pPr marL="685800" indent="-228600" algn="just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har char="–"/>
            </a:pPr>
            <a:endParaRPr lang="tr-TR" sz="1150" b="0" dirty="0" smtClean="0">
              <a:solidFill>
                <a:srgbClr val="555555"/>
              </a:solidFill>
              <a:latin typeface="Calibri"/>
            </a:endParaRPr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4928616" y="685800"/>
            <a:ext cx="6690653" cy="220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Calibri"/>
              </a:rPr>
              <a:t>Work Package Structure (I) — WP1 </a:t>
            </a:r>
            <a:r>
              <a:rPr lang="tr-TR" sz="2800" b="1" dirty="0" smtClean="0">
                <a:latin typeface="Calibri"/>
              </a:rPr>
              <a:t>–</a:t>
            </a:r>
            <a:r>
              <a:rPr lang="en-US" sz="2800" b="1" dirty="0" smtClean="0">
                <a:latin typeface="Calibri"/>
              </a:rPr>
              <a:t> WP</a:t>
            </a:r>
            <a:r>
              <a:rPr lang="tr-TR" sz="2800" b="1" dirty="0" smtClean="0">
                <a:latin typeface="Calibri"/>
              </a:rPr>
              <a:t>3</a:t>
            </a:r>
            <a:endParaRPr sz="2800" b="1" dirty="0">
              <a:latin typeface="Calibri"/>
            </a:endParaRPr>
          </a:p>
        </p:txBody>
      </p:sp>
      <p:pic>
        <p:nvPicPr>
          <p:cNvPr id="4" name="Resim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87707" y="313848"/>
            <a:ext cx="250698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>
            <a:spLocks noGrp="1"/>
          </p:cNvSpPr>
          <p:nvPr>
            <p:ph type="body" idx="1"/>
          </p:nvPr>
        </p:nvSpPr>
        <p:spPr>
          <a:xfrm>
            <a:off x="838200" y="1637071"/>
            <a:ext cx="10515600" cy="453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indent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5C99"/>
                </a:solidFill>
              </a:rPr>
              <a:t>WP4 — Innovation Incubation, Accelerator &amp; Exploitation </a:t>
            </a:r>
            <a:r>
              <a:rPr lang="en-US" sz="1500" b="1" dirty="0" err="1">
                <a:solidFill>
                  <a:srgbClr val="1F5C99"/>
                </a:solidFill>
              </a:rPr>
              <a:t>Maximiser</a:t>
            </a:r>
            <a:r>
              <a:rPr lang="en-US" sz="1500" b="1" dirty="0">
                <a:solidFill>
                  <a:srgbClr val="1F5C99"/>
                </a:solidFill>
              </a:rPr>
              <a:t>  |  Leader: NOVA  |  M6–M48</a:t>
            </a:r>
            <a:endParaRPr lang="en-US" sz="15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300" b="1" dirty="0">
                <a:solidFill>
                  <a:srgbClr val="2E75B6"/>
                </a:solidFill>
              </a:rPr>
              <a:t>T4.1  </a:t>
            </a:r>
            <a:r>
              <a:rPr lang="en-US" sz="1300" dirty="0">
                <a:solidFill>
                  <a:schemeClr val="dk1"/>
                </a:solidFill>
              </a:rPr>
              <a:t>IP Assessment &amp; Strategy  </a:t>
            </a:r>
            <a:r>
              <a:rPr lang="en-US" sz="1300" i="1" dirty="0">
                <a:solidFill>
                  <a:srgbClr val="888888"/>
                </a:solidFill>
              </a:rPr>
              <a:t>(M6–M18)</a:t>
            </a:r>
            <a:endParaRPr lang="en-US" sz="13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300" b="1" dirty="0">
                <a:solidFill>
                  <a:srgbClr val="2E75B6"/>
                </a:solidFill>
              </a:rPr>
              <a:t>T4.2  </a:t>
            </a:r>
            <a:r>
              <a:rPr lang="en-US" sz="1300" dirty="0">
                <a:solidFill>
                  <a:schemeClr val="dk1"/>
                </a:solidFill>
              </a:rPr>
              <a:t>Technology Maturation and Incubation Launch  </a:t>
            </a:r>
            <a:r>
              <a:rPr lang="en-US" sz="1300" i="1" dirty="0">
                <a:solidFill>
                  <a:srgbClr val="888888"/>
                </a:solidFill>
              </a:rPr>
              <a:t>(M12–M24)</a:t>
            </a:r>
            <a:endParaRPr lang="en-US" sz="13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300" b="1" dirty="0">
                <a:solidFill>
                  <a:srgbClr val="2E75B6"/>
                </a:solidFill>
              </a:rPr>
              <a:t>T4.3  </a:t>
            </a:r>
            <a:r>
              <a:rPr lang="en-US" sz="1300" dirty="0">
                <a:solidFill>
                  <a:schemeClr val="dk1"/>
                </a:solidFill>
              </a:rPr>
              <a:t>Incubation Kickstart  </a:t>
            </a:r>
            <a:r>
              <a:rPr lang="en-US" sz="1300" i="1" dirty="0">
                <a:solidFill>
                  <a:srgbClr val="888888"/>
                </a:solidFill>
              </a:rPr>
              <a:t>(M18–M36)</a:t>
            </a:r>
            <a:endParaRPr lang="en-US" sz="13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300" b="1" dirty="0">
                <a:solidFill>
                  <a:srgbClr val="2E75B6"/>
                </a:solidFill>
              </a:rPr>
              <a:t>T4.4  </a:t>
            </a:r>
            <a:r>
              <a:rPr lang="en-US" sz="1300" dirty="0">
                <a:solidFill>
                  <a:schemeClr val="dk1"/>
                </a:solidFill>
              </a:rPr>
              <a:t>Mentorship and </a:t>
            </a:r>
            <a:r>
              <a:rPr lang="en-US" sz="1300" dirty="0" err="1">
                <a:solidFill>
                  <a:schemeClr val="dk1"/>
                </a:solidFill>
              </a:rPr>
              <a:t>Commercialisation</a:t>
            </a:r>
            <a:r>
              <a:rPr lang="en-US" sz="1300" dirty="0">
                <a:solidFill>
                  <a:schemeClr val="dk1"/>
                </a:solidFill>
              </a:rPr>
              <a:t>  </a:t>
            </a:r>
            <a:r>
              <a:rPr lang="en-US" sz="1300" i="1" dirty="0">
                <a:solidFill>
                  <a:srgbClr val="888888"/>
                </a:solidFill>
              </a:rPr>
              <a:t>(M24–M48)</a:t>
            </a:r>
            <a:endParaRPr lang="en-US" sz="1300" dirty="0"/>
          </a:p>
          <a:p>
            <a:pPr marL="457200" indent="-336550" algn="just">
              <a:lnSpc>
                <a:spcPct val="80000"/>
              </a:lnSpc>
              <a:spcBef>
                <a:spcPts val="350"/>
              </a:spcBef>
              <a:buChar char="■"/>
            </a:pPr>
            <a:r>
              <a:rPr lang="en-US" sz="1300" b="1" dirty="0">
                <a:solidFill>
                  <a:srgbClr val="2E75B6"/>
                </a:solidFill>
              </a:rPr>
              <a:t>T4.5  </a:t>
            </a:r>
            <a:r>
              <a:rPr lang="en-US" sz="1300" dirty="0">
                <a:solidFill>
                  <a:schemeClr val="dk1"/>
                </a:solidFill>
              </a:rPr>
              <a:t>Impact </a:t>
            </a:r>
            <a:r>
              <a:rPr lang="en-US" sz="1300" dirty="0" err="1">
                <a:solidFill>
                  <a:schemeClr val="dk1"/>
                </a:solidFill>
              </a:rPr>
              <a:t>Optimisation</a:t>
            </a:r>
            <a:r>
              <a:rPr lang="en-US" sz="1300" dirty="0">
                <a:solidFill>
                  <a:schemeClr val="dk1"/>
                </a:solidFill>
              </a:rPr>
              <a:t>  </a:t>
            </a:r>
            <a:r>
              <a:rPr lang="en-US" sz="1300" i="1" dirty="0">
                <a:solidFill>
                  <a:srgbClr val="888888"/>
                </a:solidFill>
              </a:rPr>
              <a:t>(M36–M48)</a:t>
            </a:r>
            <a:endParaRPr lang="en-US" sz="1300" dirty="0"/>
          </a:p>
          <a:p>
            <a:pPr marL="685800" algn="just">
              <a:lnSpc>
                <a:spcPct val="80000"/>
              </a:lnSpc>
              <a:spcBef>
                <a:spcPts val="180"/>
              </a:spcBef>
              <a:buChar char="–"/>
            </a:pPr>
            <a:r>
              <a:rPr lang="en-US" sz="1200" b="1" dirty="0">
                <a:solidFill>
                  <a:srgbClr val="555555"/>
                </a:solidFill>
              </a:rPr>
              <a:t>Deliverables:</a:t>
            </a:r>
            <a:r>
              <a:rPr lang="en-US" sz="1200" dirty="0">
                <a:solidFill>
                  <a:srgbClr val="555555"/>
                </a:solidFill>
              </a:rPr>
              <a:t> D4.1 IP &amp; </a:t>
            </a:r>
            <a:r>
              <a:rPr lang="en-US" sz="1200" dirty="0" err="1">
                <a:solidFill>
                  <a:srgbClr val="555555"/>
                </a:solidFill>
              </a:rPr>
              <a:t>Commercialisation</a:t>
            </a:r>
            <a:r>
              <a:rPr lang="en-US" sz="1200" dirty="0">
                <a:solidFill>
                  <a:srgbClr val="555555"/>
                </a:solidFill>
              </a:rPr>
              <a:t> Report (M36, PU)  |  D4.2 Incubation &amp; Mentorship </a:t>
            </a:r>
            <a:r>
              <a:rPr lang="en-US" sz="1200" dirty="0" err="1">
                <a:solidFill>
                  <a:srgbClr val="555555"/>
                </a:solidFill>
              </a:rPr>
              <a:t>Programme</a:t>
            </a:r>
            <a:r>
              <a:rPr lang="en-US" sz="1200" dirty="0">
                <a:solidFill>
                  <a:srgbClr val="555555"/>
                </a:solidFill>
              </a:rPr>
              <a:t> (M48, PU)  |  D4.3 Policy Advocacy &amp; Impact Report (M48, PU</a:t>
            </a:r>
            <a:r>
              <a:rPr lang="en-US" sz="1200" dirty="0" smtClean="0">
                <a:solidFill>
                  <a:srgbClr val="555555"/>
                </a:solidFill>
              </a:rPr>
              <a:t>)</a:t>
            </a:r>
            <a:endParaRPr lang="tr-TR" sz="1200" b="1" dirty="0" smtClean="0">
              <a:solidFill>
                <a:srgbClr val="1F5C99"/>
              </a:solidFill>
              <a:latin typeface="Calibri"/>
            </a:endParaRPr>
          </a:p>
          <a:p>
            <a:pPr marL="0" indent="0" algn="l" rtl="0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500" b="1" dirty="0" smtClean="0">
                <a:solidFill>
                  <a:srgbClr val="1F5C99"/>
                </a:solidFill>
                <a:latin typeface="Calibri"/>
              </a:rPr>
              <a:t>WP5 </a:t>
            </a:r>
            <a:r>
              <a:rPr lang="en-US" sz="1500" b="1" dirty="0">
                <a:solidFill>
                  <a:srgbClr val="1F5C99"/>
                </a:solidFill>
                <a:latin typeface="Calibri"/>
              </a:rPr>
              <a:t>— Communication, Dissemination &amp; Replication Activities  |  Leader: IDI  |  M1–M48</a:t>
            </a:r>
            <a:endParaRPr sz="150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T5.1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Communication Strategy &amp; Dissemination Plan Development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T5.2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Branding and Digital Outreach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T5.3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Quadruple Helix Engagement Toolbox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T5.4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Participation &amp; Collaboration with EU Energy Community Initiatives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T5.5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ECHO Hubs Sustainability and Expansion Strategy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(M24–M48)</a:t>
            </a:r>
            <a:endParaRPr sz="1220" dirty="0"/>
          </a:p>
          <a:p>
            <a:pPr marL="685800" indent="-228600" algn="just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har char="–"/>
            </a:pPr>
            <a:r>
              <a:rPr lang="en-US" sz="1150" b="1" dirty="0">
                <a:solidFill>
                  <a:srgbClr val="555555"/>
                </a:solidFill>
                <a:latin typeface="Calibri"/>
              </a:rPr>
              <a:t>Deliverables:</a:t>
            </a:r>
            <a:r>
              <a:rPr lang="en-US" sz="1150" b="0" dirty="0">
                <a:solidFill>
                  <a:srgbClr val="555555"/>
                </a:solidFill>
                <a:latin typeface="Calibri"/>
              </a:rPr>
              <a:t> D5.1 Communication &amp; Branding Package (M4, PU)  |  D5.2 Stakeholder Engagement &amp; Best Practices Toolkit (M18, PU)  |  D5.3 Hub Sustainability &amp; Expansion Strategy (M48, PU)  |  D5.4 CDE Progress Report I (M24, PU)  |  D5.5 CDE Progress Report II (M48, PU)</a:t>
            </a:r>
            <a:endParaRPr sz="1150" dirty="0"/>
          </a:p>
          <a:p>
            <a:pPr marL="0" indent="0" algn="l" rtl="0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5C99"/>
                </a:solidFill>
                <a:latin typeface="Calibri"/>
              </a:rPr>
              <a:t>WP6 — Project Management and Coordination  |  Leader: YTU  |  M1–M48</a:t>
            </a:r>
            <a:endParaRPr sz="150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T6.1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Project Coordination — Administrative, Financial &amp; Risk Management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T6.2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Project, Data &amp; Ethics Management Plan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457200" indent="-336550" algn="just" rtl="0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har char="■"/>
            </a:pPr>
            <a:r>
              <a:rPr lang="en-US" sz="1220" b="1" dirty="0">
                <a:solidFill>
                  <a:srgbClr val="2E75B6"/>
                </a:solidFill>
                <a:latin typeface="Calibri"/>
              </a:rPr>
              <a:t>T6.3  </a:t>
            </a:r>
            <a:r>
              <a:rPr lang="en-US" sz="1220" b="0" dirty="0">
                <a:solidFill>
                  <a:schemeClr val="dk1"/>
                </a:solidFill>
                <a:latin typeface="Calibri"/>
              </a:rPr>
              <a:t>Project Reporting  </a:t>
            </a:r>
            <a:r>
              <a:rPr lang="en-US" sz="1220" b="0" i="1" dirty="0">
                <a:solidFill>
                  <a:srgbClr val="888888"/>
                </a:solidFill>
                <a:latin typeface="Calibri"/>
              </a:rPr>
              <a:t>(M1–M48)</a:t>
            </a:r>
            <a:endParaRPr sz="1220" dirty="0"/>
          </a:p>
          <a:p>
            <a:pPr marL="685800" indent="-228600" algn="just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har char="–"/>
            </a:pPr>
            <a:r>
              <a:rPr lang="en-US" sz="1150" b="1" dirty="0">
                <a:solidFill>
                  <a:srgbClr val="555555"/>
                </a:solidFill>
                <a:latin typeface="Calibri"/>
              </a:rPr>
              <a:t>Deliverables:</a:t>
            </a:r>
            <a:r>
              <a:rPr lang="en-US" sz="1150" b="0" dirty="0">
                <a:solidFill>
                  <a:srgbClr val="555555"/>
                </a:solidFill>
                <a:latin typeface="Calibri"/>
              </a:rPr>
              <a:t> D6.1 Project Management Plan (M2, SEN)  |  D6.2 Data &amp; Ethics Management Plan (M4, PU)  |  D6.3 DMP Update I (M24, PU)  |  D6.4 DMP Update II (M48, PU</a:t>
            </a:r>
            <a:r>
              <a:rPr lang="en-US" sz="1150" b="0" dirty="0" smtClean="0">
                <a:solidFill>
                  <a:srgbClr val="555555"/>
                </a:solidFill>
                <a:latin typeface="Calibri"/>
              </a:rPr>
              <a:t>)</a:t>
            </a:r>
            <a:endParaRPr sz="1150" dirty="0"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5020056" y="685800"/>
            <a:ext cx="6599213" cy="220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Calibri"/>
              </a:rPr>
              <a:t>Work Package Structure (</a:t>
            </a:r>
            <a:r>
              <a:rPr lang="en-US" sz="2800" b="1" dirty="0" smtClean="0">
                <a:latin typeface="Calibri"/>
              </a:rPr>
              <a:t>II) </a:t>
            </a:r>
            <a:r>
              <a:rPr lang="en-US" sz="2800" b="1" dirty="0">
                <a:latin typeface="Calibri"/>
              </a:rPr>
              <a:t>— </a:t>
            </a:r>
            <a:r>
              <a:rPr lang="en-US" sz="2800" b="1" dirty="0" smtClean="0">
                <a:latin typeface="Calibri"/>
              </a:rPr>
              <a:t>WP</a:t>
            </a:r>
            <a:r>
              <a:rPr lang="tr-TR" sz="2800" b="1" dirty="0" smtClean="0">
                <a:latin typeface="Calibri"/>
              </a:rPr>
              <a:t>4</a:t>
            </a:r>
            <a:r>
              <a:rPr lang="en-US" sz="2800" b="1" dirty="0" smtClean="0">
                <a:latin typeface="Calibri"/>
              </a:rPr>
              <a:t> </a:t>
            </a:r>
            <a:r>
              <a:rPr lang="tr-TR" sz="2800" b="1" dirty="0">
                <a:latin typeface="Calibri"/>
              </a:rPr>
              <a:t>-</a:t>
            </a:r>
            <a:r>
              <a:rPr lang="en-US" sz="2800" b="1" dirty="0" smtClean="0">
                <a:latin typeface="Calibri"/>
              </a:rPr>
              <a:t> </a:t>
            </a:r>
            <a:r>
              <a:rPr lang="en-US" sz="2800" b="1" dirty="0">
                <a:latin typeface="Calibri"/>
              </a:rPr>
              <a:t>WP6</a:t>
            </a:r>
            <a:endParaRPr sz="2800" b="1" dirty="0">
              <a:latin typeface="Calibri"/>
            </a:endParaRPr>
          </a:p>
        </p:txBody>
      </p:sp>
      <p:pic>
        <p:nvPicPr>
          <p:cNvPr id="4" name="Resim 3"/>
          <p:cNvPicPr/>
          <p:nvPr/>
        </p:nvPicPr>
        <p:blipFill>
          <a:blip r:embed="rId2"/>
          <a:stretch>
            <a:fillRect/>
          </a:stretch>
        </p:blipFill>
        <p:spPr>
          <a:xfrm>
            <a:off x="2487707" y="313848"/>
            <a:ext cx="250698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834</Words>
  <Application>Microsoft Office PowerPoint</Application>
  <PresentationFormat>Geniş ekran</PresentationFormat>
  <Paragraphs>70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Gill Sans MT</vt:lpstr>
      <vt:lpstr>Office Teması</vt:lpstr>
      <vt:lpstr>Project Introduction</vt:lpstr>
      <vt:lpstr>PowerPoint Sunusu</vt:lpstr>
      <vt:lpstr>PowerPoint Sunusu</vt:lpstr>
      <vt:lpstr>Overall Objectives &amp; Project Milestones</vt:lpstr>
      <vt:lpstr>Work Package Structure (I) — WP1 – WP3</vt:lpstr>
      <vt:lpstr>Work Package Structure (II) — WP4 - WP6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M. Onur Cagigan</dc:creator>
  <cp:lastModifiedBy>OZAN ERDİNÇ-PC</cp:lastModifiedBy>
  <cp:revision>17</cp:revision>
  <dcterms:created xsi:type="dcterms:W3CDTF">2025-01-12T17:20:03Z</dcterms:created>
  <dcterms:modified xsi:type="dcterms:W3CDTF">2026-05-11T01:27:37Z</dcterms:modified>
</cp:coreProperties>
</file>