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-35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Pay dağılımı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12655C"/>
              </a:solidFill>
              <a:effectLst/>
            </c:spPr>
          </c:dPt>
          <c:dPt>
            <c:idx val="1"/>
            <c:spPr>
              <a:solidFill>
                <a:srgbClr val="E0A23C"/>
              </a:solidFill>
              <a:effectLst/>
            </c:spPr>
          </c:dPt>
          <c:cat>
            <c:strRef>
              <c:f>Sheet1!$A$2:$A$3</c:f>
              <c:strCache>
                <c:ptCount val="2"/>
                <c:pt idx="0">
                  <c:v>Nilüfer Belediyesi</c:v>
                </c:pt>
                <c:pt idx="1">
                  <c:v>Diğer ortaklar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5000</c:v>
                </c:pt>
                <c:pt idx="1">
                  <c:v>400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roundedCorners val="1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Üye sayısı</c:v>
                </c:pt>
              </c:strCache>
            </c:strRef>
          </c:tx>
          <c:spPr>
            <a:ln w="38100" cap="flat">
              <a:solidFill>
                <a:srgbClr val="12655C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12655C"/>
              </a:solidFill>
              <a:ln w="9525" cap="flat">
                <a:solidFill>
                  <a:srgbClr val="12655C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sz="1100" b="0" i="0" u="none" strike="noStrike">
                    <a:solidFill>
                      <a:srgbClr val="1A2E2C"/>
                    </a:solidFill>
                    <a:latin typeface="Calibri"/>
                  </a:defRPr>
                </a:pPr>
                <a:endParaRPr lang="tr-TR"/>
              </a:p>
            </c:txPr>
            <c:dLblPos val="t"/>
            <c:showVal val="1"/>
          </c:dLbls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357</c:v>
                </c:pt>
                <c:pt idx="1">
                  <c:v>503</c:v>
                </c:pt>
                <c:pt idx="2">
                  <c:v>511</c:v>
                </c:pt>
                <c:pt idx="3">
                  <c:v>502</c:v>
                </c:pt>
                <c:pt idx="4">
                  <c:v>441</c:v>
                </c:pt>
                <c:pt idx="5">
                  <c:v>379</c:v>
                </c:pt>
                <c:pt idx="6">
                  <c:v>358</c:v>
                </c:pt>
                <c:pt idx="7">
                  <c:v>328</c:v>
                </c:pt>
                <c:pt idx="8">
                  <c:v>327</c:v>
                </c:pt>
                <c:pt idx="9">
                  <c:v>327</c:v>
                </c:pt>
              </c:numCache>
            </c:numRef>
          </c:val>
        </c:ser>
        <c:dLbls>
          <c:showVal val="1"/>
        </c:dLbls>
        <c:marker val="1"/>
        <c:axId val="104830464"/>
        <c:axId val="104832000"/>
      </c:lineChart>
      <c:catAx>
        <c:axId val="104830464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B78"/>
                </a:solidFill>
                <a:latin typeface="Calibri"/>
              </a:defRPr>
            </a:pPr>
            <a:endParaRPr lang="tr-TR"/>
          </a:p>
        </c:txPr>
        <c:crossAx val="104832000"/>
        <c:crosses val="autoZero"/>
        <c:auto val="1"/>
        <c:lblAlgn val="ctr"/>
        <c:lblOffset val="100"/>
        <c:noMultiLvlLbl val="1"/>
      </c:catAx>
      <c:valAx>
        <c:axId val="104832000"/>
        <c:scaling>
          <c:orientation val="minMax"/>
          <c:max val="600"/>
          <c:min val="0"/>
        </c:scaling>
        <c:axPos val="l"/>
        <c:majorGridlines>
          <c:spPr>
            <a:ln w="12700" cap="flat">
              <a:solidFill>
                <a:srgbClr val="D9E4E1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B78"/>
                </a:solidFill>
                <a:latin typeface="Calibri"/>
              </a:defRPr>
            </a:pPr>
            <a:endParaRPr lang="tr-TR"/>
          </a:p>
        </c:txPr>
        <c:crossAx val="104830464"/>
        <c:crosses val="autoZero"/>
        <c:crossBetween val="between"/>
        <c:majorUnit val="15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3B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554480"/>
            <a:ext cx="5120640" cy="5120640"/>
          </a:xfrm>
          <a:prstGeom prst="ellipse">
            <a:avLst/>
          </a:prstGeom>
          <a:solidFill>
            <a:srgbClr val="12655C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3566160"/>
            <a:ext cx="3291840" cy="3291840"/>
          </a:xfrm>
          <a:prstGeom prst="ellipse">
            <a:avLst/>
          </a:prstGeom>
          <a:solidFill>
            <a:srgbClr val="0B302E"/>
          </a:solidFill>
          <a:ln/>
        </p:spPr>
      </p:sp>
      <p:sp>
        <p:nvSpPr>
          <p:cNvPr id="4" name="Shape 2"/>
          <p:cNvSpPr/>
          <p:nvPr/>
        </p:nvSpPr>
        <p:spPr>
          <a:xfrm>
            <a:off x="9281160" y="1417320"/>
            <a:ext cx="914400" cy="914400"/>
          </a:xfrm>
          <a:prstGeom prst="ellipse">
            <a:avLst/>
          </a:prstGeom>
          <a:solidFill>
            <a:srgbClr val="3FA37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904" y="1655064"/>
            <a:ext cx="438912" cy="43891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0561320" y="2788920"/>
            <a:ext cx="777240" cy="777240"/>
          </a:xfrm>
          <a:prstGeom prst="ellipse">
            <a:avLst/>
          </a:prstGeom>
          <a:solidFill>
            <a:srgbClr val="E0A23C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3402" y="2991002"/>
            <a:ext cx="373075" cy="37307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732520" y="3063240"/>
            <a:ext cx="640080" cy="640080"/>
          </a:xfrm>
          <a:prstGeom prst="ellipse">
            <a:avLst/>
          </a:prstGeom>
          <a:solidFill>
            <a:srgbClr val="0B302E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8941" y="3229661"/>
            <a:ext cx="307238" cy="30723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0080" y="2011680"/>
            <a:ext cx="7498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YENİLENEBİLİR ENERJİ KOOPERATİFİ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640080" y="2423160"/>
            <a:ext cx="76809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S.S. Nilüfer Yenilenebilir</a:t>
            </a:r>
            <a:endParaRPr lang="en-US" sz="44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Üretim Kooperatifi</a:t>
            </a:r>
            <a:endParaRPr lang="en-US" sz="4400" dirty="0"/>
          </a:p>
        </p:txBody>
      </p:sp>
      <p:sp>
        <p:nvSpPr>
          <p:cNvPr id="12" name="Text 7"/>
          <p:cNvSpPr/>
          <p:nvPr/>
        </p:nvSpPr>
        <p:spPr>
          <a:xfrm>
            <a:off x="640080" y="434340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Kooperatifin bugünü ve önümüzdeki başlıklar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TANITIM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Kooperatif kimdir?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Haziran 2016'da 7 kurucu üyeyle kuruldu. </a:t>
            </a:r>
            <a:r>
              <a:rPr lang="en-US" sz="16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Ortakların enerji ihtiyacını yerel ölçekte, ekonomik ve çevreci yolla karşılamak için çalışıyor. Nilüfer Belediyesi kooperatifin ana ortağı.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537960" y="1828800"/>
            <a:ext cx="498348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0" y="2148840"/>
            <a:ext cx="685800" cy="68580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308" y="2327148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818120" y="199339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7818120" y="263347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Kuruluş yılı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537960" y="3310128"/>
            <a:ext cx="498348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0" y="3630168"/>
            <a:ext cx="685800" cy="68580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308" y="3808476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818120" y="347472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200" dirty="0"/>
          </a:p>
        </p:txBody>
      </p:sp>
      <p:sp>
        <p:nvSpPr>
          <p:cNvPr id="15" name="Text 11"/>
          <p:cNvSpPr/>
          <p:nvPr/>
        </p:nvSpPr>
        <p:spPr>
          <a:xfrm>
            <a:off x="7818120" y="41148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Kurucu üye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537960" y="4791456"/>
            <a:ext cx="498348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858000" y="5111496"/>
            <a:ext cx="685800" cy="68580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6308" y="5289804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818120" y="4956048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5.400</a:t>
            </a:r>
            <a:endParaRPr lang="en-US" sz="3200" dirty="0"/>
          </a:p>
        </p:txBody>
      </p:sp>
      <p:sp>
        <p:nvSpPr>
          <p:cNvPr id="20" name="Text 15"/>
          <p:cNvSpPr/>
          <p:nvPr/>
        </p:nvSpPr>
        <p:spPr>
          <a:xfrm>
            <a:off x="7818120" y="559612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Toplam pay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640080" y="5394960"/>
            <a:ext cx="5486400" cy="914400"/>
          </a:xfrm>
          <a:prstGeom prst="roundRect">
            <a:avLst>
              <a:gd name="adj" fmla="val 10000"/>
            </a:avLst>
          </a:prstGeom>
          <a:solidFill>
            <a:srgbClr val="0E3B39"/>
          </a:solidFill>
          <a:ln/>
        </p:spPr>
      </p:sp>
      <p:sp>
        <p:nvSpPr>
          <p:cNvPr id="22" name="Shape 17"/>
          <p:cNvSpPr/>
          <p:nvPr/>
        </p:nvSpPr>
        <p:spPr>
          <a:xfrm>
            <a:off x="914400" y="5623560"/>
            <a:ext cx="457200" cy="457200"/>
          </a:xfrm>
          <a:prstGeom prst="ellipse">
            <a:avLst/>
          </a:prstGeom>
          <a:solidFill>
            <a:srgbClr val="3FA372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" y="5742432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54480" y="5394960"/>
            <a:ext cx="44805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Amaç: ortaklara yerel, ekonomik ve temiz enerji.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Ortaklık ve pay yapısı</a:t>
            </a:r>
            <a:endParaRPr lang="en-US" sz="3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737360"/>
          <a:ext cx="493776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1965960" y="3429000"/>
            <a:ext cx="2103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5.400
</a:t>
            </a:r>
            <a:r>
              <a:rPr lang="en-US" sz="12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toplam pay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943600" y="210312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12655C"/>
          </a:solidFill>
          <a:ln/>
        </p:spPr>
      </p:sp>
      <p:sp>
        <p:nvSpPr>
          <p:cNvPr id="8" name="Text 5"/>
          <p:cNvSpPr/>
          <p:nvPr/>
        </p:nvSpPr>
        <p:spPr>
          <a:xfrm>
            <a:off x="6355080" y="2048256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Nilüfer Belediyesi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355080" y="2414016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5.000 pay  •  %92,6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0" y="3154680"/>
            <a:ext cx="292608" cy="292608"/>
          </a:xfrm>
          <a:prstGeom prst="roundRect">
            <a:avLst>
              <a:gd name="adj" fmla="val 15625"/>
            </a:avLst>
          </a:prstGeom>
          <a:solidFill>
            <a:srgbClr val="E0A23C"/>
          </a:solidFill>
          <a:ln/>
        </p:spPr>
      </p:sp>
      <p:sp>
        <p:nvSpPr>
          <p:cNvPr id="11" name="Text 8"/>
          <p:cNvSpPr/>
          <p:nvPr/>
        </p:nvSpPr>
        <p:spPr>
          <a:xfrm>
            <a:off x="6355080" y="3099816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Diğer ortaklar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355080" y="3465576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pay  •  %7,4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943600" y="4434840"/>
            <a:ext cx="5577840" cy="1508760"/>
          </a:xfrm>
          <a:prstGeom prst="roundRect">
            <a:avLst>
              <a:gd name="adj" fmla="val 6061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17920" y="4709160"/>
            <a:ext cx="548640" cy="548640"/>
          </a:xfrm>
          <a:prstGeom prst="ellipse">
            <a:avLst/>
          </a:prstGeom>
          <a:solidFill>
            <a:srgbClr val="3FA372"/>
          </a:solidFill>
          <a:ln/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566" y="4851806"/>
            <a:ext cx="263347" cy="26334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949440" y="4480560"/>
            <a:ext cx="443484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Nilüfer Belediyesi ana ortak olarak kooperatife kamu desteği ve kurumsal süreklilik veriyor.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ÜYELIK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sayısı, 2016-2025</a:t>
            </a:r>
            <a:endParaRPr lang="en-US" sz="30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02920" y="1691640"/>
          <a:ext cx="758952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8366760" y="1783080"/>
            <a:ext cx="3200400" cy="1965960"/>
          </a:xfrm>
          <a:prstGeom prst="roundRect">
            <a:avLst>
              <a:gd name="adj" fmla="val 4651"/>
            </a:avLst>
          </a:prstGeom>
          <a:solidFill>
            <a:srgbClr val="0E3B39"/>
          </a:solidFill>
          <a:ln/>
        </p:spPr>
      </p:sp>
      <p:sp>
        <p:nvSpPr>
          <p:cNvPr id="7" name="Text 4"/>
          <p:cNvSpPr/>
          <p:nvPr/>
        </p:nvSpPr>
        <p:spPr>
          <a:xfrm>
            <a:off x="8595360" y="201168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511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8595360" y="278892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2018'de en yüksek üye sayısı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366760" y="3931920"/>
            <a:ext cx="3200400" cy="1965960"/>
          </a:xfrm>
          <a:prstGeom prst="roundRect">
            <a:avLst>
              <a:gd name="adj" fmla="val 4651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95360" y="4160520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265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327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8595360" y="493776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üye sayısı. Yeni katılım öncelikli başlık.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İŞLEYIŞ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Yönetişim ve saha teması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5257800" cy="3383280"/>
          </a:xfrm>
          <a:prstGeom prst="roundRect">
            <a:avLst>
              <a:gd name="adj" fmla="val 2703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51560" y="2286000"/>
            <a:ext cx="914400" cy="91440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304" y="2523744"/>
            <a:ext cx="438912" cy="438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560" y="34290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kurullar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51560" y="3931920"/>
            <a:ext cx="44805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2016'dan bu yana 8 olağan ve 1 olağanüstü genel kurul yapıldı. Karar süreçleri ortakların katılımıyla işliyor.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217920" y="1874520"/>
            <a:ext cx="5257800" cy="3383280"/>
          </a:xfrm>
          <a:prstGeom prst="roundRect">
            <a:avLst>
              <a:gd name="adj" fmla="val 2703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629400" y="2286000"/>
            <a:ext cx="914400" cy="91440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144" y="2523744"/>
            <a:ext cx="438912" cy="4389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629400" y="34290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Mahalle teması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6629400" y="3931920"/>
            <a:ext cx="44805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Muhtarlıklardaki mahalle komitelerine kooperatif tanıtıldı. Yerel bağ, üyelik için taban oluşturuyor.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KAZANIMLAR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Kilometre taşları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520440" cy="3977640"/>
          </a:xfrm>
          <a:prstGeom prst="roundRect">
            <a:avLst>
              <a:gd name="adj" fmla="val 2597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2286000"/>
            <a:ext cx="868680" cy="86868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977" y="2511857"/>
            <a:ext cx="416966" cy="41696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3337560"/>
            <a:ext cx="2880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KOSGEB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60120" y="365760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Nitelikli Eleman Desteği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960120" y="4389120"/>
            <a:ext cx="28803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Kooperatif faaliyetleri için 16.810 TL hibe alındı.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480560" y="1965960"/>
            <a:ext cx="3520440" cy="3977640"/>
          </a:xfrm>
          <a:prstGeom prst="roundRect">
            <a:avLst>
              <a:gd name="adj" fmla="val 2597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2286000"/>
            <a:ext cx="868680" cy="86868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457" y="2511857"/>
            <a:ext cx="416966" cy="41696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00600" y="3337560"/>
            <a:ext cx="2880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ARALIK 2021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800600" y="365760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Uluslararası konferans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4800600" y="4389120"/>
            <a:ext cx="28803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Uluslararası Yenilenebilir Enerji Kooperatifleri Konferansı, Nilüfer Belediyesi ve Uludağ Elektrik desteğiyle yapıldı.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8321040" y="1965960"/>
            <a:ext cx="3520440" cy="3977640"/>
          </a:xfrm>
          <a:prstGeom prst="roundRect">
            <a:avLst>
              <a:gd name="adj" fmla="val 2597"/>
            </a:avLst>
          </a:prstGeom>
          <a:solidFill>
            <a:srgbClr val="0E3B39"/>
          </a:solidFill>
          <a:ln w="12700">
            <a:solidFill>
              <a:srgbClr val="0E3B39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641080" y="2286000"/>
            <a:ext cx="868680" cy="868680"/>
          </a:xfrm>
          <a:prstGeom prst="ellipse">
            <a:avLst/>
          </a:prstGeom>
          <a:solidFill>
            <a:srgbClr val="3FA372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937" y="2511857"/>
            <a:ext cx="416966" cy="41696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641080" y="3337560"/>
            <a:ext cx="2880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641080" y="365760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Çatı GES protokolü</a:t>
            </a:r>
            <a:endParaRPr lang="en-US" sz="1900" dirty="0"/>
          </a:p>
        </p:txBody>
      </p:sp>
      <p:sp>
        <p:nvSpPr>
          <p:cNvPr id="22" name="Text 17"/>
          <p:cNvSpPr/>
          <p:nvPr/>
        </p:nvSpPr>
        <p:spPr>
          <a:xfrm>
            <a:off x="8641080" y="4389120"/>
            <a:ext cx="28803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D6EA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Nilüfer Belediyesi ile çatılarda güneş enerjisi ve aylık mahsuplaşma modeli için protokol imzalandı.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ÖNCELIKLI BAŞLIK  ·  1/2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Çanakkale rüzgar projesi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65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yapıldı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40080" y="2286000"/>
            <a:ext cx="5257800" cy="1051560"/>
          </a:xfrm>
          <a:prstGeom prst="roundRect">
            <a:avLst>
              <a:gd name="adj" fmla="val 8696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" y="2542032"/>
            <a:ext cx="548640" cy="54864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46" y="2684678"/>
            <a:ext cx="263347" cy="26334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45920" y="2286000"/>
            <a:ext cx="4114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Lapseki, Çanakkale'de 8.523 m² arazi satın alındı.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40080" y="3520440"/>
            <a:ext cx="5257800" cy="1051560"/>
          </a:xfrm>
          <a:prstGeom prst="roundRect">
            <a:avLst>
              <a:gd name="adj" fmla="val 8696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4400" y="3776472"/>
            <a:ext cx="548640" cy="54864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046" y="3919118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645920" y="3520440"/>
            <a:ext cx="4114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Uludağ Elektrik'ten sistem bağlantı anlaşması alındı.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217920" y="1783080"/>
            <a:ext cx="5349240" cy="4160520"/>
          </a:xfrm>
          <a:prstGeom prst="roundRect">
            <a:avLst>
              <a:gd name="adj" fmla="val 2637"/>
            </a:avLst>
          </a:prstGeom>
          <a:solidFill>
            <a:srgbClr val="0E3B39"/>
          </a:solidFill>
          <a:ln/>
        </p:spPr>
      </p:sp>
      <p:sp>
        <p:nvSpPr>
          <p:cNvPr id="15" name="Shape 11"/>
          <p:cNvSpPr/>
          <p:nvPr/>
        </p:nvSpPr>
        <p:spPr>
          <a:xfrm>
            <a:off x="6537960" y="2148840"/>
            <a:ext cx="822960" cy="822960"/>
          </a:xfrm>
          <a:prstGeom prst="ellipse">
            <a:avLst/>
          </a:prstGeom>
          <a:solidFill>
            <a:srgbClr val="E0A23C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930" y="2362810"/>
            <a:ext cx="395021" cy="39502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543800" y="2240280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Nerede duruyor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6583680" y="3246120"/>
            <a:ext cx="46634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EPDK onay vermedi.
</a:t>
            </a:r>
            <a:r>
              <a:rPr lang="en-US" sz="1500" dirty="0">
                <a:solidFill>
                  <a:srgbClr val="D6EA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Santralin MİT Müsteşarlığı sistemlerini olumsuz etkileyeceği gerekçesiyle rüzgar santrali projesine olumsuz cevap verildi.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7455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ÖNCELIKLI BAŞLIK  ·  2/2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1090879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Mevzuat ve çatı GES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3520440" cy="3063240"/>
          </a:xfrm>
          <a:prstGeom prst="roundRect">
            <a:avLst>
              <a:gd name="adj" fmla="val 2985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2103120"/>
            <a:ext cx="777240" cy="77724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202" y="2305202"/>
            <a:ext cx="373075" cy="3730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47472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960120" y="301752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Mevzuat değişti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60120" y="352044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 Lisanssız Elektrik Üretim Yönetmeliği, tüketim birleştirme alanlarını yeniden düzenledi. Faaliyet konusunda tıkanma yaşandı.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4480560" y="1828800"/>
            <a:ext cx="3520440" cy="3063240"/>
          </a:xfrm>
          <a:prstGeom prst="roundRect">
            <a:avLst>
              <a:gd name="adj" fmla="val 2985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2103120"/>
            <a:ext cx="777240" cy="77724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82" y="2305202"/>
            <a:ext cx="373075" cy="37307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31520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4800600" y="301752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Açılan yol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4800600" y="352044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Uludağ Elektrik görüşüne göre, bir üyenin sözleşme gücü üzerinden lisanssız üretim yatırımı mümkün.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8321040" y="1828800"/>
            <a:ext cx="3520440" cy="3063240"/>
          </a:xfrm>
          <a:prstGeom prst="roundRect">
            <a:avLst>
              <a:gd name="adj" fmla="val 2985"/>
            </a:avLst>
          </a:prstGeom>
          <a:solidFill>
            <a:srgbClr val="F4F7F6"/>
          </a:solidFill>
          <a:ln w="12700">
            <a:solidFill>
              <a:srgbClr val="D9E4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641080" y="2103120"/>
            <a:ext cx="777240" cy="777240"/>
          </a:xfrm>
          <a:prstGeom prst="ellipse">
            <a:avLst/>
          </a:prstGeom>
          <a:solidFill>
            <a:srgbClr val="12655C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162" y="2305202"/>
            <a:ext cx="373075" cy="373075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115568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BFE3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6"/>
          <p:cNvSpPr/>
          <p:nvPr/>
        </p:nvSpPr>
        <p:spPr>
          <a:xfrm>
            <a:off x="8641080" y="301752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Beşevler denemesi</a:t>
            </a:r>
            <a:endParaRPr lang="en-US" sz="1800" dirty="0"/>
          </a:p>
        </p:txBody>
      </p:sp>
      <p:sp>
        <p:nvSpPr>
          <p:cNvPr id="22" name="Text 17"/>
          <p:cNvSpPr/>
          <p:nvPr/>
        </p:nvSpPr>
        <p:spPr>
          <a:xfrm>
            <a:off x="8641080" y="352044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Pazaryeri çatı GES için abonelikler kooperatife devredildi, EPDK'dan görüş istendi.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640080" y="5120640"/>
            <a:ext cx="10908792" cy="914400"/>
          </a:xfrm>
          <a:prstGeom prst="roundRect">
            <a:avLst>
              <a:gd name="adj" fmla="val 10000"/>
            </a:avLst>
          </a:prstGeom>
          <a:solidFill>
            <a:srgbClr val="0E3B39"/>
          </a:solidFill>
          <a:ln/>
        </p:spPr>
      </p:sp>
      <p:sp>
        <p:nvSpPr>
          <p:cNvPr id="24" name="Shape 19"/>
          <p:cNvSpPr/>
          <p:nvPr/>
        </p:nvSpPr>
        <p:spPr>
          <a:xfrm>
            <a:off x="914400" y="5349240"/>
            <a:ext cx="457200" cy="457200"/>
          </a:xfrm>
          <a:prstGeom prst="ellipse">
            <a:avLst/>
          </a:prstGeom>
          <a:solidFill>
            <a:srgbClr val="E0A23C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" y="5468112"/>
            <a:ext cx="219456" cy="21945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554480" y="5120640"/>
            <a:ext cx="97840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Durum:  </a:t>
            </a:r>
            <a:r>
              <a:rPr lang="en-US" sz="1500" dirty="0">
                <a:solidFill>
                  <a:srgbClr val="D6EA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Beşevler Pazaryeri çatı GES için EPDK henüz onay vermedi. Başvuru ve görüş süreci sürüyor.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3B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737360"/>
            <a:ext cx="4754880" cy="4754880"/>
          </a:xfrm>
          <a:prstGeom prst="ellipse">
            <a:avLst/>
          </a:prstGeom>
          <a:solidFill>
            <a:srgbClr val="12655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3FA3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50976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Nerede duruyoruz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5257800" cy="4114800"/>
          </a:xfrm>
          <a:prstGeom prst="roundRect">
            <a:avLst>
              <a:gd name="adj" fmla="val 2667"/>
            </a:avLst>
          </a:prstGeom>
          <a:solidFill>
            <a:srgbClr val="0B302E"/>
          </a:solidFill>
          <a:ln/>
        </p:spPr>
      </p:sp>
      <p:sp>
        <p:nvSpPr>
          <p:cNvPr id="6" name="Shape 4"/>
          <p:cNvSpPr/>
          <p:nvPr/>
        </p:nvSpPr>
        <p:spPr>
          <a:xfrm>
            <a:off x="960120" y="2148840"/>
            <a:ext cx="640080" cy="640080"/>
          </a:xfrm>
          <a:prstGeom prst="ellipse">
            <a:avLst/>
          </a:prstGeom>
          <a:solidFill>
            <a:srgbClr val="3FA372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541" y="2315261"/>
            <a:ext cx="307238" cy="30723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7360" y="2194560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Güçlü yanlar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05840" y="2926080"/>
            <a:ext cx="457200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D6EA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Nilüfer Belediyesi ana ortaklığı ve çatı GES protokolü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D6EA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Kurumsal deneyim: uluslararası konferans, KOSGEB desteği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D6EA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Yerel taban: mahalle komiteleri teması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263640" y="1828800"/>
            <a:ext cx="525780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</p:spPr>
      </p:sp>
      <p:sp>
        <p:nvSpPr>
          <p:cNvPr id="11" name="Shape 8"/>
          <p:cNvSpPr/>
          <p:nvPr/>
        </p:nvSpPr>
        <p:spPr>
          <a:xfrm>
            <a:off x="6583680" y="2148840"/>
            <a:ext cx="640080" cy="640080"/>
          </a:xfrm>
          <a:prstGeom prst="ellipse">
            <a:avLst/>
          </a:prstGeom>
          <a:solidFill>
            <a:srgbClr val="E0A23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101" y="231526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60920" y="2194560"/>
            <a:ext cx="4023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3B3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 başlıklar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6629400" y="2926080"/>
            <a:ext cx="457200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Üye sayısı: yeni katılım ve üyelik iletişimi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Çanakkale RES: EPDK onayı için alternatif değerlendirme</a:t>
            </a:r>
            <a:endParaRPr lang="en-US" sz="1500" dirty="0"/>
          </a:p>
          <a:p>
            <a:pPr marL="228600" indent="-228600">
              <a:lnSpc>
                <a:spcPct val="115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Çatı GES: mevzuat ve EPDK onay süreci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640080" y="62179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C4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S.S. Nilüfer Yenilenebilir Enerji Üretim Kooperatifi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400</Words>
  <Application>Microsoft Office PowerPoint</Application>
  <PresentationFormat>Özel</PresentationFormat>
  <Paragraphs>91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emreipekyuz</cp:lastModifiedBy>
  <cp:revision>2</cp:revision>
  <dcterms:created xsi:type="dcterms:W3CDTF">2026-07-25T07:09:14Z</dcterms:created>
  <dcterms:modified xsi:type="dcterms:W3CDTF">2026-07-27T13:31:40Z</dcterms:modified>
</cp:coreProperties>
</file>