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83" r:id="rId1"/>
  </p:sldMasterIdLst>
  <p:notesMasterIdLst>
    <p:notesMasterId r:id="rId13"/>
  </p:notesMasterIdLst>
  <p:sldIdLst>
    <p:sldId id="268" r:id="rId2"/>
    <p:sldId id="274" r:id="rId3"/>
    <p:sldId id="275" r:id="rId4"/>
    <p:sldId id="276" r:id="rId5"/>
    <p:sldId id="277" r:id="rId6"/>
    <p:sldId id="278" r:id="rId7"/>
    <p:sldId id="279" r:id="rId8"/>
    <p:sldId id="284" r:id="rId9"/>
    <p:sldId id="281" r:id="rId10"/>
    <p:sldId id="286" r:id="rId11"/>
    <p:sldId id="282" r:id="rId12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66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-528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al__ma_Sayfas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title>
      <c:layout/>
      <c:txPr>
        <a:bodyPr/>
        <a:lstStyle/>
        <a:p>
          <a:pPr>
            <a:defRPr lang="en-US"/>
          </a:pPr>
          <a:endParaRPr lang="tr-TR"/>
        </a:p>
      </c:txPr>
    </c:title>
    <c:plotArea>
      <c:layout/>
      <c:areaChart>
        <c:grouping val="standard"/>
        <c:ser>
          <c:idx val="1"/>
          <c:order val="0"/>
          <c:tx>
            <c:strRef>
              <c:f>LCC!$A$48</c:f>
              <c:strCache>
                <c:ptCount val="1"/>
                <c:pt idx="0">
                  <c:v>Kümülatif NET Değer                                                                                              Cummulative NET Value Generated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trendline>
            <c:trendlineType val="linear"/>
          </c:trendline>
          <c:cat>
            <c:strRef>
              <c:f>LCC!$B$36:$U$36</c:f>
              <c:strCache>
                <c:ptCount val="20"/>
                <c:pt idx="0">
                  <c:v>Yr1</c:v>
                </c:pt>
                <c:pt idx="1">
                  <c:v>Yr2</c:v>
                </c:pt>
                <c:pt idx="2">
                  <c:v>Yr3</c:v>
                </c:pt>
                <c:pt idx="3">
                  <c:v>Yr4</c:v>
                </c:pt>
                <c:pt idx="4">
                  <c:v>Yr5</c:v>
                </c:pt>
                <c:pt idx="5">
                  <c:v>Yr6</c:v>
                </c:pt>
                <c:pt idx="6">
                  <c:v>Yr7</c:v>
                </c:pt>
                <c:pt idx="7">
                  <c:v>Yr8</c:v>
                </c:pt>
                <c:pt idx="8">
                  <c:v>Yr9</c:v>
                </c:pt>
                <c:pt idx="9">
                  <c:v>Yr10</c:v>
                </c:pt>
                <c:pt idx="10">
                  <c:v>Yr11</c:v>
                </c:pt>
                <c:pt idx="11">
                  <c:v>Yr12</c:v>
                </c:pt>
                <c:pt idx="12">
                  <c:v>Yr13</c:v>
                </c:pt>
                <c:pt idx="13">
                  <c:v>Yr14</c:v>
                </c:pt>
                <c:pt idx="14">
                  <c:v>Yr15</c:v>
                </c:pt>
                <c:pt idx="15">
                  <c:v>Yr16</c:v>
                </c:pt>
                <c:pt idx="16">
                  <c:v>Yr17</c:v>
                </c:pt>
                <c:pt idx="17">
                  <c:v>Yr18</c:v>
                </c:pt>
                <c:pt idx="18">
                  <c:v>Yr19</c:v>
                </c:pt>
                <c:pt idx="19">
                  <c:v>Yr20</c:v>
                </c:pt>
              </c:strCache>
            </c:strRef>
          </c:cat>
          <c:val>
            <c:numRef>
              <c:f>LCC!$B$48:$U$48</c:f>
              <c:numCache>
                <c:formatCode>_-[$€-2]\ * #,##0_-;\-[$€-2]\ * #,##0_-;_-[$€-2]\ * "-"??_-;_-@_-</c:formatCode>
                <c:ptCount val="20"/>
                <c:pt idx="0">
                  <c:v>-5397850</c:v>
                </c:pt>
                <c:pt idx="1">
                  <c:v>-339137.5</c:v>
                </c:pt>
                <c:pt idx="2">
                  <c:v>5221793.75</c:v>
                </c:pt>
                <c:pt idx="3">
                  <c:v>11335165.625</c:v>
                </c:pt>
                <c:pt idx="4">
                  <c:v>18056222.1875</c:v>
                </c:pt>
                <c:pt idx="5">
                  <c:v>25445731.90625</c:v>
                </c:pt>
                <c:pt idx="6">
                  <c:v>33534015.096874997</c:v>
                </c:pt>
                <c:pt idx="7">
                  <c:v>42431126.606562495</c:v>
                </c:pt>
                <c:pt idx="8">
                  <c:v>52217949.267218806</c:v>
                </c:pt>
                <c:pt idx="9">
                  <c:v>62983454.193940707</c:v>
                </c:pt>
                <c:pt idx="10">
                  <c:v>74862034.6133347</c:v>
                </c:pt>
                <c:pt idx="11">
                  <c:v>87888295.574668199</c:v>
                </c:pt>
                <c:pt idx="12">
                  <c:v>102217182.632135</c:v>
                </c:pt>
                <c:pt idx="13">
                  <c:v>117978958.395349</c:v>
                </c:pt>
                <c:pt idx="14">
                  <c:v>135316911.73488301</c:v>
                </c:pt>
                <c:pt idx="15">
                  <c:v>154388660.40837198</c:v>
                </c:pt>
                <c:pt idx="16">
                  <c:v>175367583.949209</c:v>
                </c:pt>
                <c:pt idx="17">
                  <c:v>198444399.84413001</c:v>
                </c:pt>
                <c:pt idx="18">
                  <c:v>223828897.32854301</c:v>
                </c:pt>
                <c:pt idx="19">
                  <c:v>251751844.56139696</c:v>
                </c:pt>
              </c:numCache>
            </c:numRef>
          </c:val>
        </c:ser>
        <c:dLbls/>
        <c:axId val="131635840"/>
        <c:axId val="131207552"/>
      </c:areaChart>
      <c:catAx>
        <c:axId val="131635840"/>
        <c:scaling>
          <c:orientation val="minMax"/>
        </c:scaling>
        <c:axPos val="b"/>
        <c:majorGridlines/>
        <c:min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 b="1" i="0" baseline="0"/>
            </a:pPr>
            <a:endParaRPr lang="tr-TR"/>
          </a:p>
        </c:txPr>
        <c:crossAx val="131207552"/>
        <c:crosses val="autoZero"/>
        <c:auto val="1"/>
        <c:lblAlgn val="ctr"/>
        <c:lblOffset val="100"/>
      </c:catAx>
      <c:valAx>
        <c:axId val="131207552"/>
        <c:scaling>
          <c:orientation val="minMax"/>
        </c:scaling>
        <c:axPos val="l"/>
        <c:majorGridlines/>
        <c:minorGridlines/>
        <c:numFmt formatCode="_-[$€-2]\ * #,##0_-;\-[$€-2]\ * #,##0_-;_-[$€-2]\ * &quot;-&quot;??_-;_-@_-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tr-TR"/>
          </a:p>
        </c:txPr>
        <c:crossAx val="131635840"/>
        <c:crosses val="autoZero"/>
        <c:crossBetween val="midCat"/>
        <c:dispUnits>
          <c:builtInUnit val="thousands"/>
          <c:dispUnitsLbl>
            <c:layout/>
            <c:txPr>
              <a:bodyPr/>
              <a:lstStyle/>
              <a:p>
                <a:pPr>
                  <a:defRPr lang="en-US"/>
                </a:pPr>
                <a:endParaRPr lang="tr-TR"/>
              </a:p>
            </c:txPr>
          </c:dispUnitsLbl>
        </c:dispUnits>
      </c:valAx>
      <c:spPr>
        <a:effectLst>
          <a:outerShdw blurRad="50800" dist="50800" dir="5400000" sx="1000" sy="1000" algn="ctr" rotWithShape="0">
            <a:srgbClr val="000000">
              <a:alpha val="43137"/>
            </a:srgbClr>
          </a:outerShdw>
        </a:effectLst>
      </c:spPr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600" b="1" i="0" u="none" strike="noStrike" kern="1200" spc="7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tr-TR" b="1">
                <a:solidFill>
                  <a:srgbClr val="0070C0"/>
                </a:solidFill>
              </a:rPr>
              <a:t>Combined Wind and Solar Daily Performance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7.6788413496505711E-2"/>
          <c:y val="0.40247739865850102"/>
          <c:w val="0.874183070866142"/>
          <c:h val="0.51327136191309397"/>
        </c:manualLayout>
      </c:layout>
      <c:scatterChart>
        <c:scatterStyle val="lineMarker"/>
        <c:ser>
          <c:idx val="0"/>
          <c:order val="0"/>
          <c:tx>
            <c:strRef>
              <c:f>Sheet1!$D$7</c:f>
              <c:strCache>
                <c:ptCount val="1"/>
                <c:pt idx="0">
                  <c:v>Wind</c:v>
                </c:pt>
              </c:strCache>
            </c:strRef>
          </c:tx>
          <c:spPr>
            <a:ln w="28575">
              <a:solidFill>
                <a:schemeClr val="accent1">
                  <a:alpha val="20000"/>
                </a:schemeClr>
              </a:solidFill>
            </a:ln>
            <a:effectLst/>
          </c:spPr>
          <c:marker>
            <c:symbol val="circle"/>
            <c:size val="4"/>
            <c:spPr>
              <a:solidFill>
                <a:schemeClr val="accent1"/>
              </a:solidFill>
              <a:ln w="9525" cap="flat" cmpd="sng" algn="ctr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Sheet1!$C$8:$C$31</c:f>
              <c:numCache>
                <c:formatCode>hh:mm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8.3333333333333315E-2</c:v>
                </c:pt>
                <c:pt idx="3">
                  <c:v>0.125</c:v>
                </c:pt>
                <c:pt idx="4">
                  <c:v>0.16666666666666696</c:v>
                </c:pt>
                <c:pt idx="5">
                  <c:v>0.20833333333333304</c:v>
                </c:pt>
                <c:pt idx="6">
                  <c:v>0.25</c:v>
                </c:pt>
                <c:pt idx="7">
                  <c:v>0.29166666666666707</c:v>
                </c:pt>
                <c:pt idx="8">
                  <c:v>0.33333333333333298</c:v>
                </c:pt>
                <c:pt idx="9">
                  <c:v>0.37500000000000006</c:v>
                </c:pt>
                <c:pt idx="10">
                  <c:v>0.41666666666666707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0.58333333333333293</c:v>
                </c:pt>
                <c:pt idx="15">
                  <c:v>0.62500000000000011</c:v>
                </c:pt>
                <c:pt idx="16">
                  <c:v>0.66666666666666707</c:v>
                </c:pt>
                <c:pt idx="17">
                  <c:v>0.70833333333333304</c:v>
                </c:pt>
                <c:pt idx="18">
                  <c:v>0.75000000000000011</c:v>
                </c:pt>
                <c:pt idx="19">
                  <c:v>0.79166666666666596</c:v>
                </c:pt>
                <c:pt idx="20">
                  <c:v>0.83333333333333304</c:v>
                </c:pt>
                <c:pt idx="21">
                  <c:v>0.87500000000000011</c:v>
                </c:pt>
                <c:pt idx="22">
                  <c:v>0.91666666666666596</c:v>
                </c:pt>
                <c:pt idx="23">
                  <c:v>0.95833333333333304</c:v>
                </c:pt>
              </c:numCache>
            </c:numRef>
          </c:xVal>
          <c:yVal>
            <c:numRef>
              <c:f>Sheet1!$D$8:$D$31</c:f>
              <c:numCache>
                <c:formatCode>General</c:formatCode>
                <c:ptCount val="24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2</c:v>
                </c:pt>
                <c:pt idx="17">
                  <c:v>3</c:v>
                </c:pt>
                <c:pt idx="18">
                  <c:v>4</c:v>
                </c:pt>
                <c:pt idx="19">
                  <c:v>5</c:v>
                </c:pt>
                <c:pt idx="20">
                  <c:v>6</c:v>
                </c:pt>
                <c:pt idx="21">
                  <c:v>7</c:v>
                </c:pt>
                <c:pt idx="22">
                  <c:v>8</c:v>
                </c:pt>
                <c:pt idx="23">
                  <c:v>9</c:v>
                </c:pt>
              </c:numCache>
            </c:numRef>
          </c:yVal>
        </c:ser>
        <c:ser>
          <c:idx val="1"/>
          <c:order val="1"/>
          <c:tx>
            <c:strRef>
              <c:f>Sheet1!$E$7</c:f>
              <c:strCache>
                <c:ptCount val="1"/>
                <c:pt idx="0">
                  <c:v>Solar</c:v>
                </c:pt>
              </c:strCache>
            </c:strRef>
          </c:tx>
          <c:spPr>
            <a:ln w="28575">
              <a:solidFill>
                <a:schemeClr val="accent2">
                  <a:alpha val="20000"/>
                </a:schemeClr>
              </a:solidFill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chemeClr val="accent2"/>
                </a:solidFill>
                <a:round/>
              </a:ln>
              <a:effectLst/>
            </c:spPr>
          </c:marker>
          <c:xVal>
            <c:numRef>
              <c:f>Sheet1!$C$8:$C$31</c:f>
              <c:numCache>
                <c:formatCode>hh:mm</c:formatCode>
                <c:ptCount val="24"/>
                <c:pt idx="0">
                  <c:v>0</c:v>
                </c:pt>
                <c:pt idx="1">
                  <c:v>4.1666666666666699E-2</c:v>
                </c:pt>
                <c:pt idx="2">
                  <c:v>8.3333333333333315E-2</c:v>
                </c:pt>
                <c:pt idx="3">
                  <c:v>0.125</c:v>
                </c:pt>
                <c:pt idx="4">
                  <c:v>0.16666666666666696</c:v>
                </c:pt>
                <c:pt idx="5">
                  <c:v>0.20833333333333304</c:v>
                </c:pt>
                <c:pt idx="6">
                  <c:v>0.25</c:v>
                </c:pt>
                <c:pt idx="7">
                  <c:v>0.29166666666666707</c:v>
                </c:pt>
                <c:pt idx="8">
                  <c:v>0.33333333333333298</c:v>
                </c:pt>
                <c:pt idx="9">
                  <c:v>0.37500000000000006</c:v>
                </c:pt>
                <c:pt idx="10">
                  <c:v>0.41666666666666707</c:v>
                </c:pt>
                <c:pt idx="11">
                  <c:v>0.45833333333333293</c:v>
                </c:pt>
                <c:pt idx="12">
                  <c:v>0.5</c:v>
                </c:pt>
                <c:pt idx="13">
                  <c:v>0.54166666666666696</c:v>
                </c:pt>
                <c:pt idx="14">
                  <c:v>0.58333333333333293</c:v>
                </c:pt>
                <c:pt idx="15">
                  <c:v>0.62500000000000011</c:v>
                </c:pt>
                <c:pt idx="16">
                  <c:v>0.66666666666666707</c:v>
                </c:pt>
                <c:pt idx="17">
                  <c:v>0.70833333333333304</c:v>
                </c:pt>
                <c:pt idx="18">
                  <c:v>0.75000000000000011</c:v>
                </c:pt>
                <c:pt idx="19">
                  <c:v>0.79166666666666596</c:v>
                </c:pt>
                <c:pt idx="20">
                  <c:v>0.83333333333333304</c:v>
                </c:pt>
                <c:pt idx="21">
                  <c:v>0.87500000000000011</c:v>
                </c:pt>
                <c:pt idx="22">
                  <c:v>0.91666666666666596</c:v>
                </c:pt>
                <c:pt idx="23">
                  <c:v>0.95833333333333304</c:v>
                </c:pt>
              </c:numCache>
            </c:numRef>
          </c:xVal>
          <c:yVal>
            <c:numRef>
              <c:f>Sheet1!$E$8:$E$31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  <c:pt idx="11">
                  <c:v>5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4</c:v>
                </c:pt>
                <c:pt idx="16">
                  <c:v>3</c:v>
                </c:pt>
                <c:pt idx="17">
                  <c:v>2</c:v>
                </c:pt>
                <c:pt idx="18">
                  <c:v>1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yVal>
        </c:ser>
        <c:dLbls/>
        <c:axId val="130756992"/>
        <c:axId val="131529728"/>
      </c:scatterChart>
      <c:valAx>
        <c:axId val="130756992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hh:mm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31529728"/>
        <c:crosses val="autoZero"/>
        <c:crossBetween val="midCat"/>
      </c:valAx>
      <c:valAx>
        <c:axId val="13152972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30756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</c:chart>
  <c:spPr>
    <a:gradFill flip="none" rotWithShape="1">
      <a:gsLst>
        <a:gs pos="100000">
          <a:schemeClr val="lt1">
            <a:lumMod val="95000"/>
          </a:schemeClr>
        </a:gs>
        <a:gs pos="43000">
          <a:schemeClr val="lt1"/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9BEFD-A45B-45CA-9635-35C25C512CC6}" type="datetimeFigureOut">
              <a:rPr lang="tr-TR" smtClean="0"/>
              <a:pPr/>
              <a:t>20.8.2018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47344-76CC-44BE-A69F-6AE47CEA433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654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dirty="0" smtClean="0"/>
              <a:t>Asıl başlık stili için tıklatın</a:t>
            </a:r>
            <a:endParaRPr kumimoji="0" lang="en-US" dirty="0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05D8FF77-5AC9-40DE-B9B2-74EF5E1A3198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11628" y="283831"/>
            <a:ext cx="1885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4C7097-B4F7-4A07-A949-9E36D5DDF418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E4E84-3171-4674-AEDA-AE02E47F3DFD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pPr>
              <a:defRPr/>
            </a:pPr>
            <a:fld id="{F6094862-2477-4F0D-B56A-09C5ABA46870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pPr>
              <a:defRPr/>
            </a:pPr>
            <a:fld id="{B2F7D9F3-3173-4348-94C3-74CBE3D2DBF4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pPr>
              <a:defRPr/>
            </a:pPr>
            <a:fld id="{E9387121-4AF1-4D41-BD10-D6F8CFB06522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pPr>
              <a:defRPr/>
            </a:pPr>
            <a:fld id="{5A21C93B-78AB-496C-9513-A165173ED79E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0BE30A-E1DD-47F7-9D31-CFEAB2516FEB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pPr>
              <a:defRPr/>
            </a:pPr>
            <a:fld id="{AD86BAEC-62C3-4134-8333-97CEC1858134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8CD4476-9EB1-4843-81D4-C973F9278D34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4D3ACC1-CD2B-4EE8-B959-C6B68FB09960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D96B5ED-5404-49F5-85DC-92D54A040400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61291C2-5030-4F57-82B4-C88C24656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 rot="10800000">
            <a:off x="182062" y="6307539"/>
            <a:ext cx="352475" cy="35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0011628" y="283831"/>
            <a:ext cx="1885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hf hd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yandex.com.tr/images/search?text=Ballarat%20Solar%20Farm&amp;img_url=http://reneweconomy.com.au/wp-content/uploads/2014/09/Evening-Windfarm.jpg&amp;pos=3&amp;rpt=simage&amp;stype=image&amp;lr=11505&amp;noreask=1&amp;source=wiz&amp;uinfo=sw-1366-sh-768-ww-1354-wh-651-pd-1-wp-16x9_1366x768-lt-1014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yandex.com.tr/images/search?text=Simon%20Holmes%20a%20Court&amp;img_url=http://www.ecocitizenaustralia.com.au/wp-content/uploads/2014/05/community-energy-simon-holmes-a-court.jpg&amp;pos=0&amp;rpt=simage&amp;stype=image&amp;lr=11505&amp;noreask=1&amp;source=wiz&amp;uinfo=sw-1366-sh-768-ww-1354-wh-651-pd-1-wp-16x9_1366x768-lt-2605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Başlık"/>
          <p:cNvSpPr>
            <a:spLocks noGrp="1"/>
          </p:cNvSpPr>
          <p:nvPr>
            <p:ph type="ctrTitle"/>
          </p:nvPr>
        </p:nvSpPr>
        <p:spPr>
          <a:xfrm>
            <a:off x="915916" y="1658203"/>
            <a:ext cx="10468864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>
                <a:solidFill>
                  <a:schemeClr val="tx2"/>
                </a:solidFill>
                <a:latin typeface="Bookman Old Style" pitchFamily="18" charset="0"/>
              </a:rPr>
              <a:t>RENEWABLE ENERGY COOPERATIVES </a:t>
            </a:r>
            <a:br>
              <a:rPr lang="tr-TR" sz="4000" dirty="0" smtClean="0">
                <a:solidFill>
                  <a:schemeClr val="tx2"/>
                </a:solidFill>
                <a:latin typeface="Bookman Old Style" pitchFamily="18" charset="0"/>
              </a:rPr>
            </a:br>
            <a:r>
              <a:rPr lang="tr-TR" sz="4000" dirty="0" smtClean="0">
                <a:solidFill>
                  <a:schemeClr val="tx2"/>
                </a:solidFill>
                <a:latin typeface="Bookman Old Style" pitchFamily="18" charset="0"/>
              </a:rPr>
              <a:t>AUSTRALIA</a:t>
            </a:r>
            <a:endParaRPr lang="tr-TR" sz="4000" dirty="0"/>
          </a:p>
        </p:txBody>
      </p:sp>
      <p:sp>
        <p:nvSpPr>
          <p:cNvPr id="14" name="13 Alt Başlık"/>
          <p:cNvSpPr>
            <a:spLocks noGrp="1"/>
          </p:cNvSpPr>
          <p:nvPr>
            <p:ph type="subTitle" idx="1"/>
          </p:nvPr>
        </p:nvSpPr>
        <p:spPr>
          <a:xfrm>
            <a:off x="902268" y="3474197"/>
            <a:ext cx="10472928" cy="2053146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FF6600"/>
                </a:solidFill>
                <a:latin typeface="Bookman Old Style" pitchFamily="18" charset="0"/>
              </a:rPr>
              <a:t>MAY 2016</a:t>
            </a:r>
          </a:p>
          <a:p>
            <a:pPr algn="ctr"/>
            <a:endParaRPr lang="tr-TR" b="1" dirty="0" smtClean="0">
              <a:solidFill>
                <a:srgbClr val="FF6600"/>
              </a:solidFill>
              <a:latin typeface="Bookman Old Style" pitchFamily="18" charset="0"/>
            </a:endParaRPr>
          </a:p>
          <a:p>
            <a:pPr algn="ctr"/>
            <a:r>
              <a:rPr lang="tr-TR" b="1" dirty="0" smtClean="0">
                <a:solidFill>
                  <a:srgbClr val="FF6600"/>
                </a:solidFill>
                <a:latin typeface="Bookman Old Style" pitchFamily="18" charset="0"/>
              </a:rPr>
              <a:t>R. GARRY YOST</a:t>
            </a:r>
            <a:endParaRPr lang="tr-TR" dirty="0" smtClean="0">
              <a:solidFill>
                <a:srgbClr val="FF66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89"/>
            <a:ext cx="7793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7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Conclusion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794276" y="3306167"/>
            <a:ext cx="5657129" cy="2862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 smtClean="0">
                <a:latin typeface="+mn-lt"/>
              </a:rPr>
              <a:t>Turkey is Blessed with great Solar resources.</a:t>
            </a:r>
            <a:endParaRPr lang="tr-TR" dirty="0" smtClean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 smtClean="0">
                <a:latin typeface="+mn-lt"/>
              </a:rPr>
              <a:t>Turkey is Blessed with great Wind resources.</a:t>
            </a:r>
            <a:endParaRPr lang="tr-TR" dirty="0" smtClean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 smtClean="0">
                <a:latin typeface="+mn-lt"/>
              </a:rPr>
              <a:t>That the Laws in Turkey would allow for the development of a Community Co – Operative Renewable Energy project.</a:t>
            </a:r>
            <a:endParaRPr lang="tr-TR" dirty="0" smtClean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 smtClean="0">
                <a:latin typeface="+mn-lt"/>
              </a:rPr>
              <a:t>That the “Feed – in” tariffs make for profitable returns.</a:t>
            </a:r>
            <a:endParaRPr lang="tr-TR" dirty="0" smtClean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 smtClean="0">
                <a:latin typeface="+mn-lt"/>
              </a:rPr>
              <a:t>That we are here to help anyone who would like to develop such a concept to do so.</a:t>
            </a:r>
            <a:endParaRPr lang="tr-TR" dirty="0" smtClean="0">
              <a:latin typeface="+mn-lt"/>
            </a:endParaRPr>
          </a:p>
        </p:txBody>
      </p:sp>
      <p:sp>
        <p:nvSpPr>
          <p:cNvPr id="13" name="1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D6CC46-CD7D-49B5-8A85-D096DFE38E1A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xmlns="" val="1775528504"/>
              </p:ext>
            </p:extLst>
          </p:nvPr>
        </p:nvGraphicFramePr>
        <p:xfrm>
          <a:off x="6970982" y="2525303"/>
          <a:ext cx="4935973" cy="2799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22663" y="1168855"/>
            <a:ext cx="61050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latin typeface="+mn-lt"/>
              </a:rPr>
              <a:t>“</a:t>
            </a:r>
            <a:r>
              <a:rPr lang="en-AU" dirty="0">
                <a:latin typeface="+mn-lt"/>
              </a:rPr>
              <a:t>perfect” place for a Hybrid Solar and Wind Community Co-operative.</a:t>
            </a:r>
            <a:endParaRPr lang="tr-TR" dirty="0">
              <a:latin typeface="+mn-lt"/>
            </a:endParaRPr>
          </a:p>
          <a:p>
            <a:endParaRPr lang="en-AU" dirty="0" smtClean="0">
              <a:latin typeface="+mn-lt"/>
            </a:endParaRPr>
          </a:p>
          <a:p>
            <a:r>
              <a:rPr lang="en-AU" dirty="0" smtClean="0">
                <a:latin typeface="+mn-lt"/>
              </a:rPr>
              <a:t>A </a:t>
            </a:r>
            <a:r>
              <a:rPr lang="en-AU" dirty="0">
                <a:latin typeface="+mn-lt"/>
              </a:rPr>
              <a:t>combined Solar and Wind power plant, if you understand that Solar “shines” all day, and Wind “blows” mostly all night the combined investment has a very attractive IRR.</a:t>
            </a:r>
            <a:endParaRPr lang="tr-TR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04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48019" y="1460310"/>
            <a:ext cx="10750549" cy="764275"/>
          </a:xfrm>
        </p:spPr>
        <p:txBody>
          <a:bodyPr>
            <a:normAutofit/>
          </a:bodyPr>
          <a:lstStyle/>
          <a:p>
            <a:pPr algn="ctr"/>
            <a:r>
              <a:rPr lang="tr-TR" sz="3600" dirty="0" err="1" smtClean="0">
                <a:latin typeface="Bookman Old Style" pitchFamily="18" charset="0"/>
              </a:rPr>
              <a:t>Thank</a:t>
            </a:r>
            <a:r>
              <a:rPr lang="tr-TR" sz="3600" dirty="0" smtClean="0">
                <a:latin typeface="Bookman Old Style" pitchFamily="18" charset="0"/>
              </a:rPr>
              <a:t> </a:t>
            </a:r>
            <a:r>
              <a:rPr lang="tr-TR" sz="3600" dirty="0" err="1" smtClean="0">
                <a:latin typeface="Bookman Old Style" pitchFamily="18" charset="0"/>
              </a:rPr>
              <a:t>you</a:t>
            </a:r>
            <a:r>
              <a:rPr lang="tr-TR" sz="3600" dirty="0" smtClean="0">
                <a:latin typeface="Bookman Old Style" pitchFamily="18" charset="0"/>
              </a:rPr>
              <a:t> </a:t>
            </a:r>
            <a:r>
              <a:rPr lang="tr-TR" sz="3600" dirty="0" err="1" smtClean="0">
                <a:latin typeface="Bookman Old Style" pitchFamily="18" charset="0"/>
              </a:rPr>
              <a:t>for</a:t>
            </a:r>
            <a:r>
              <a:rPr lang="tr-TR" sz="3600" dirty="0" smtClean="0">
                <a:latin typeface="Bookman Old Style" pitchFamily="18" charset="0"/>
              </a:rPr>
              <a:t> </a:t>
            </a:r>
            <a:r>
              <a:rPr lang="tr-TR" sz="3600" dirty="0" err="1" smtClean="0">
                <a:latin typeface="Bookman Old Style" pitchFamily="18" charset="0"/>
              </a:rPr>
              <a:t>your</a:t>
            </a:r>
            <a:r>
              <a:rPr lang="tr-TR" sz="3600" dirty="0" smtClean="0">
                <a:latin typeface="Bookman Old Style" pitchFamily="18" charset="0"/>
              </a:rPr>
              <a:t> </a:t>
            </a:r>
            <a:r>
              <a:rPr lang="tr-TR" sz="3600" dirty="0" err="1" smtClean="0">
                <a:latin typeface="Bookman Old Style" pitchFamily="18" charset="0"/>
              </a:rPr>
              <a:t>attention</a:t>
            </a:r>
            <a:endParaRPr lang="tr-TR" sz="3600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69490" y="2373110"/>
            <a:ext cx="9219394" cy="1298137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/>
              <a:t>0 232 251 15 56, </a:t>
            </a:r>
          </a:p>
          <a:p>
            <a:pPr algn="ctr"/>
            <a:r>
              <a:rPr lang="tr-TR" b="1" dirty="0" err="1" smtClean="0"/>
              <a:t>garry@ozenerji.net</a:t>
            </a:r>
            <a:endParaRPr lang="tr-TR" b="1" dirty="0" smtClean="0"/>
          </a:p>
          <a:p>
            <a:pPr algn="ctr"/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627465" y="3741760"/>
            <a:ext cx="10750549" cy="76427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Visit</a:t>
            </a:r>
            <a:r>
              <a:rPr lang="tr-TR" sz="36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tr-TR" sz="36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our</a:t>
            </a:r>
            <a:r>
              <a:rPr lang="tr-TR" sz="36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tr-TR" sz="360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website</a:t>
            </a:r>
            <a:endParaRPr kumimoji="0" lang="tr-TR" sz="36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5" name="2 Alt Başlık"/>
          <p:cNvSpPr txBox="1">
            <a:spLocks/>
          </p:cNvSpPr>
          <p:nvPr/>
        </p:nvSpPr>
        <p:spPr>
          <a:xfrm>
            <a:off x="1571766" y="4613618"/>
            <a:ext cx="9219394" cy="654419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36576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tr-TR" sz="3000" b="1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lang="tr-TR" sz="3000" b="1" dirty="0" err="1" smtClean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ozenerji</a:t>
            </a:r>
            <a:r>
              <a:rPr lang="tr-TR" sz="3000" b="1" dirty="0" smtClean="0"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.net</a:t>
            </a:r>
            <a:endParaRPr kumimoji="0" lang="tr-TR" sz="3000" b="1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Private &amp; Confidential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5" y="750888"/>
            <a:ext cx="6388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1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Before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Renewable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Energy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,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Gallipoli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6F5D44-F00C-4651-AE81-BD60FD2C4C6B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96653" y="1292066"/>
            <a:ext cx="6242382" cy="34987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667894" y="2178363"/>
            <a:ext cx="5195723" cy="38967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Private &amp; Confidential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4 Metin kutusu"/>
          <p:cNvSpPr txBox="1">
            <a:spLocks noChangeArrowheads="1"/>
          </p:cNvSpPr>
          <p:nvPr/>
        </p:nvSpPr>
        <p:spPr bwMode="auto">
          <a:xfrm>
            <a:off x="1146175" y="750888"/>
            <a:ext cx="6388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2.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Renewable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Energy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Systems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- 1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1105468" y="1337480"/>
            <a:ext cx="10481481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Solar ( Solar PV (Photovoltaic)  &amp; Solar Heating)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Wind 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Hydro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Geothermal (district heating &amp; electricity)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Wave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Biomass/Biogas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 </a:t>
            </a:r>
            <a:endParaRPr lang="tr-TR" dirty="0">
              <a:latin typeface="+mn-lt"/>
            </a:endParaRPr>
          </a:p>
          <a:p>
            <a:pPr lvl="0"/>
            <a:r>
              <a:rPr lang="en-AU" dirty="0">
                <a:latin typeface="+mn-lt"/>
              </a:rPr>
              <a:t>All of these vary in scale and size Wind turbines for example are now pushing the boundaries of how we can lift them into position. A 1000 tonne crane is no longer big enough for a 5MW wind turbine</a:t>
            </a:r>
            <a:r>
              <a:rPr lang="en-AU" dirty="0" smtClean="0">
                <a:latin typeface="+mn-lt"/>
              </a:rPr>
              <a:t>.</a:t>
            </a:r>
          </a:p>
          <a:p>
            <a:pPr lvl="0"/>
            <a:r>
              <a:rPr lang="en-AU" dirty="0" smtClean="0">
                <a:latin typeface="+mn-lt"/>
              </a:rPr>
              <a:t>The </a:t>
            </a:r>
            <a:r>
              <a:rPr lang="en-AU" dirty="0">
                <a:latin typeface="+mn-lt"/>
              </a:rPr>
              <a:t>scale of Solar Power Plants has also increased and a 200MW solar plant is now a common occurrence in many parts of the world.</a:t>
            </a:r>
            <a:endParaRPr lang="tr-TR" dirty="0">
              <a:latin typeface="+mn-lt"/>
            </a:endParaRPr>
          </a:p>
          <a:p>
            <a:r>
              <a:rPr lang="en-AU" dirty="0" smtClean="0">
                <a:latin typeface="+mn-lt"/>
              </a:rPr>
              <a:t>Hydro </a:t>
            </a:r>
            <a:r>
              <a:rPr lang="en-AU" dirty="0">
                <a:latin typeface="+mn-lt"/>
              </a:rPr>
              <a:t>Electric energy is by far the oldest and arguably the cleanest renewable energy technology we have</a:t>
            </a:r>
            <a:r>
              <a:rPr lang="en-AU" dirty="0" smtClean="0">
                <a:latin typeface="+mn-lt"/>
              </a:rPr>
              <a:t>.</a:t>
            </a:r>
          </a:p>
          <a:p>
            <a:pPr lvl="0"/>
            <a:r>
              <a:rPr lang="en-AU" dirty="0" smtClean="0">
                <a:latin typeface="+mn-lt"/>
              </a:rPr>
              <a:t>Geothermal </a:t>
            </a:r>
            <a:r>
              <a:rPr lang="en-AU" dirty="0">
                <a:latin typeface="+mn-lt"/>
              </a:rPr>
              <a:t>is also very reliable, however it is very expensive to install.</a:t>
            </a:r>
            <a:endParaRPr lang="tr-TR" dirty="0">
              <a:latin typeface="+mn-lt"/>
            </a:endParaRPr>
          </a:p>
          <a:p>
            <a:pPr lvl="0"/>
            <a:r>
              <a:rPr lang="en-AU" dirty="0">
                <a:latin typeface="+mn-lt"/>
              </a:rPr>
              <a:t>Wave technology is still in its infancy, and in various forms with corrosion by the salt water its biggest enemy.</a:t>
            </a:r>
            <a:endParaRPr lang="tr-TR" dirty="0">
              <a:effectLst/>
              <a:latin typeface="+mn-lt"/>
            </a:endParaRPr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84D55A-C130-49AD-BD85-C7710EB13224}" type="datetime3">
              <a:rPr lang="tr-TR" smtClean="0"/>
              <a:pPr>
                <a:defRPr/>
              </a:pPr>
              <a:t>20/8/18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Private &amp; Confidential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5" y="750890"/>
            <a:ext cx="69742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2.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Renewable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Energy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Systems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-2 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1473958" y="1590533"/>
            <a:ext cx="938965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lvl="0"/>
            <a:r>
              <a:rPr lang="en-AU" dirty="0">
                <a:latin typeface="+mn-lt"/>
              </a:rPr>
              <a:t>All of These can then be broken down into either; 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ON GRID or OFF GRID </a:t>
            </a:r>
            <a:endParaRPr lang="tr-TR" dirty="0">
              <a:latin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AU" dirty="0">
                <a:latin typeface="+mn-lt"/>
              </a:rPr>
              <a:t>Licensed – Unlicensed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 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ON Grid means that that you have the luxury of being connected to the national Electrical Network. You can BUY &amp; SELL electricity from the Grid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OFF Grid means that you have no luxury of a Grid connection, but you do have usually Batteries and/or a standby generator to provide energy when either the sun goes down or the wind stops blowing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OFF Grid while it gives you a much higher degree of independence means that you need to be a bit more careful about your use of the energy available to you.</a:t>
            </a:r>
            <a:endParaRPr lang="tr-TR" dirty="0">
              <a:latin typeface="+mn-lt"/>
            </a:endParaRPr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14C89C-4D32-4D90-A72F-9A6F8C19359B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Private &amp; Confidential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90"/>
            <a:ext cx="755672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3.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Tasmanian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Community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Wind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Farm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for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Irrigation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- 1 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1232830" y="1875940"/>
            <a:ext cx="96349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latin typeface="+mn-lt"/>
              </a:rPr>
              <a:t>Some years ago the Tasmanian Government, after a very severe 100 + year type drought decided to embark on a very large water irrigation system which passed the “front gate” of every farm in the Central north of the island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As you can imagine very few Farmers had their water dams “at their front gate”, and in fact they needed to pump the water a kilometre or three to where they and their livestock and crops needed it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This presented both an;</a:t>
            </a:r>
            <a:endParaRPr lang="tr-TR" dirty="0">
              <a:latin typeface="+mn-lt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AU" dirty="0">
                <a:latin typeface="+mn-lt"/>
              </a:rPr>
              <a:t>A usually heavy up front cost to build the branch pipeline to get the water from the main irrigation system to where it was needed.</a:t>
            </a:r>
            <a:endParaRPr lang="tr-TR" dirty="0">
              <a:latin typeface="+mn-lt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AU" dirty="0">
                <a:latin typeface="+mn-lt"/>
              </a:rPr>
              <a:t>And an equally heavy cost of monthly and quarterly electricity bills.</a:t>
            </a:r>
            <a:endParaRPr lang="tr-TR" dirty="0">
              <a:latin typeface="+mn-lt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AU" dirty="0">
                <a:latin typeface="+mn-lt"/>
              </a:rPr>
              <a:t>As you know pumping water can be expensive.</a:t>
            </a:r>
            <a:endParaRPr lang="tr-TR" dirty="0">
              <a:latin typeface="+mn-lt"/>
            </a:endParaRPr>
          </a:p>
          <a:p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A576AC-6FA9-41F5-A39D-080195BB1543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Private &amp; Confidential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90"/>
            <a:ext cx="77931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3.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Tasmanian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>
                <a:solidFill>
                  <a:srgbClr val="FF6600"/>
                </a:solidFill>
                <a:latin typeface="Bookman Old Style" pitchFamily="18" charset="0"/>
              </a:rPr>
              <a:t>Community</a:t>
            </a:r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>
                <a:solidFill>
                  <a:srgbClr val="FF6600"/>
                </a:solidFill>
                <a:latin typeface="Bookman Old Style" pitchFamily="18" charset="0"/>
              </a:rPr>
              <a:t>Wind</a:t>
            </a:r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 Farm </a:t>
            </a:r>
            <a:r>
              <a:rPr lang="tr-TR" sz="2400" b="1" dirty="0" err="1">
                <a:solidFill>
                  <a:srgbClr val="FF6600"/>
                </a:solidFill>
                <a:latin typeface="Bookman Old Style" pitchFamily="18" charset="0"/>
              </a:rPr>
              <a:t>for</a:t>
            </a:r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>
                <a:solidFill>
                  <a:srgbClr val="FF6600"/>
                </a:solidFill>
                <a:latin typeface="Bookman Old Style" pitchFamily="18" charset="0"/>
              </a:rPr>
              <a:t>Irrigation</a:t>
            </a:r>
            <a:r>
              <a:rPr lang="tr-TR" sz="2400" b="1" dirty="0">
                <a:solidFill>
                  <a:srgbClr val="FF6600"/>
                </a:solidFill>
                <a:latin typeface="Bookman Old Style" pitchFamily="18" charset="0"/>
              </a:rPr>
              <a:t> - 2</a:t>
            </a:r>
          </a:p>
        </p:txBody>
      </p:sp>
      <p:sp>
        <p:nvSpPr>
          <p:cNvPr id="8" name="TextBox 2"/>
          <p:cNvSpPr txBox="1"/>
          <p:nvPr/>
        </p:nvSpPr>
        <p:spPr>
          <a:xfrm>
            <a:off x="848319" y="1707375"/>
            <a:ext cx="854735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b="1" dirty="0" smtClean="0">
                <a:latin typeface="+mn-lt"/>
              </a:rPr>
              <a:t>Obviously </a:t>
            </a:r>
            <a:r>
              <a:rPr lang="en-AU" b="1" dirty="0">
                <a:latin typeface="+mn-lt"/>
              </a:rPr>
              <a:t>a Renewable </a:t>
            </a:r>
            <a:r>
              <a:rPr lang="en-AU" b="1" dirty="0" err="1">
                <a:latin typeface="+mn-lt"/>
              </a:rPr>
              <a:t>Enerji</a:t>
            </a:r>
            <a:r>
              <a:rPr lang="en-AU" b="1" dirty="0">
                <a:latin typeface="+mn-lt"/>
              </a:rPr>
              <a:t> solution was the </a:t>
            </a:r>
            <a:r>
              <a:rPr lang="en-AU" b="1" dirty="0" smtClean="0">
                <a:latin typeface="+mn-lt"/>
              </a:rPr>
              <a:t>answer! </a:t>
            </a:r>
            <a:endParaRPr lang="tr-TR" b="1" dirty="0">
              <a:latin typeface="+mn-lt"/>
            </a:endParaRPr>
          </a:p>
          <a:p>
            <a:r>
              <a:rPr lang="en-AU" dirty="0">
                <a:latin typeface="+mn-lt"/>
              </a:rPr>
              <a:t>That was when we came up with the idea of building a small scale wind farm which would be owned by a Co-operative or Unit Trust.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 </a:t>
            </a:r>
            <a:endParaRPr lang="tr-TR" dirty="0">
              <a:latin typeface="+mn-lt"/>
            </a:endParaRPr>
          </a:p>
          <a:p>
            <a:pPr lvl="0"/>
            <a:r>
              <a:rPr lang="en-AU" dirty="0">
                <a:latin typeface="+mn-lt"/>
              </a:rPr>
              <a:t>The Trust had 100 units and the value of one unit was equal to 100th of the total cost of the proposed wind farm.</a:t>
            </a:r>
            <a:endParaRPr lang="tr-TR" dirty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>
                <a:latin typeface="+mn-lt"/>
              </a:rPr>
              <a:t>The farm was a </a:t>
            </a:r>
            <a:r>
              <a:rPr lang="en-AU" b="1" dirty="0">
                <a:latin typeface="+mn-lt"/>
              </a:rPr>
              <a:t>5MW</a:t>
            </a:r>
            <a:r>
              <a:rPr lang="en-AU" dirty="0">
                <a:latin typeface="+mn-lt"/>
              </a:rPr>
              <a:t> farm consisting of </a:t>
            </a:r>
            <a:r>
              <a:rPr lang="en-AU" b="1" dirty="0">
                <a:latin typeface="+mn-lt"/>
              </a:rPr>
              <a:t>10 x 500kW </a:t>
            </a:r>
            <a:r>
              <a:rPr lang="en-AU" dirty="0">
                <a:latin typeface="+mn-lt"/>
              </a:rPr>
              <a:t>wind turbines.</a:t>
            </a:r>
            <a:endParaRPr lang="tr-TR" dirty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>
                <a:latin typeface="+mn-lt"/>
              </a:rPr>
              <a:t>The total cost of the farm was </a:t>
            </a:r>
            <a:r>
              <a:rPr lang="en-AU" b="1" dirty="0">
                <a:latin typeface="+mn-lt"/>
              </a:rPr>
              <a:t>10 million Australian dollars </a:t>
            </a:r>
            <a:r>
              <a:rPr lang="en-AU" dirty="0">
                <a:latin typeface="+mn-lt"/>
              </a:rPr>
              <a:t>(20 million TL)</a:t>
            </a:r>
            <a:endParaRPr lang="tr-TR" dirty="0">
              <a:latin typeface="+mn-lt"/>
            </a:endParaRPr>
          </a:p>
          <a:p>
            <a:pPr marL="285750" lvl="0" indent="-285750">
              <a:buFont typeface="Arial"/>
              <a:buChar char="•"/>
            </a:pPr>
            <a:r>
              <a:rPr lang="en-AU" dirty="0">
                <a:latin typeface="+mn-lt"/>
              </a:rPr>
              <a:t>So as you can work out one unit was valued at </a:t>
            </a:r>
            <a:r>
              <a:rPr lang="en-AU" b="1" dirty="0">
                <a:latin typeface="+mn-lt"/>
              </a:rPr>
              <a:t>AUD$100,000</a:t>
            </a:r>
            <a:r>
              <a:rPr lang="en-AU" dirty="0">
                <a:latin typeface="+mn-lt"/>
              </a:rPr>
              <a:t>.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I</a:t>
            </a:r>
            <a:r>
              <a:rPr lang="en-AU" dirty="0" smtClean="0">
                <a:latin typeface="+mn-lt"/>
              </a:rPr>
              <a:t>f </a:t>
            </a:r>
            <a:r>
              <a:rPr lang="en-AU" dirty="0">
                <a:latin typeface="+mn-lt"/>
              </a:rPr>
              <a:t>one Farmer bought 4 units he paid AUS$400,000, a total of 25 Farmers bought between 2 and 6 units each depending on their power consumption.</a:t>
            </a:r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At AUD$33.00 per hour for a 3 phase - 100kW water pump a Farmer could pay upwards of AUD$9,900 per month for electricity. Over 12 months this is AUD$118,800 per year for water pumping</a:t>
            </a:r>
            <a:r>
              <a:rPr lang="en-AU" dirty="0" smtClean="0">
                <a:latin typeface="+mn-lt"/>
              </a:rPr>
              <a:t>.</a:t>
            </a:r>
            <a:endParaRPr lang="tr-TR" dirty="0">
              <a:latin typeface="+mn-lt"/>
            </a:endParaRPr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09FC42-A3F6-4FD6-A5E7-DC4936840997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pic>
        <p:nvPicPr>
          <p:cNvPr id="10" name="Picture 9" descr="Ballarat Solar Farm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9157271" y="2308477"/>
            <a:ext cx="2933700" cy="293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89"/>
            <a:ext cx="7793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4.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Daylesford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Community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Wind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Farm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1298811" y="1497275"/>
            <a:ext cx="7245331" cy="4916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+mn-lt"/>
              </a:rPr>
              <a:t>Another option is for “Community or village” ownership of Renewable Energy projects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A very good friend of mine Simon Holmes a Court put together a small wind farm project just north west of Ballarat in a town called Daylesford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The two Wind turbines were owned by some of the people of the own and the energy (money income) made was deducted pro rata from each individual’s electricity bill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“Now, 1900 members - slightly more than half of them locals - jointly own the wind farm, in parcels of $1 shares ranging from $100 to $1.5 million (most are $1000-$5000). That raised $9.7 million and the rest of the $13.5 million project cost came from government grants and a bank loan”.</a:t>
            </a:r>
            <a:endParaRPr lang="tr-TR" dirty="0">
              <a:latin typeface="+mn-lt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3E81F6-CD3B-4057-AD28-2DDF39FC6808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pic>
        <p:nvPicPr>
          <p:cNvPr id="11" name="Picture 10" descr="Simon Holmes a Court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784743" y="2770617"/>
            <a:ext cx="2963453" cy="1915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89"/>
            <a:ext cx="7793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5.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Ballarat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Community</a:t>
            </a:r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 Solar Farm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1298812" y="1497275"/>
            <a:ext cx="555670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latin typeface="+mn-lt"/>
              </a:rPr>
              <a:t>Another project, which I personally built, was the Community owned Ballarat Solar Farm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This was 333kW Solar Park built adjacent the Ballarat Airport in Central Victoria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Originally owned by the Ballarat Municipality and Origin Energy upon completion of it’s first full year of operation is converted into a Community Trust with 1,000 Unit holders</a:t>
            </a:r>
            <a:r>
              <a:rPr lang="en-AU" dirty="0" smtClean="0">
                <a:latin typeface="+mn-lt"/>
              </a:rPr>
              <a:t>.</a:t>
            </a:r>
          </a:p>
          <a:p>
            <a:endParaRPr lang="tr-TR" dirty="0">
              <a:latin typeface="+mn-lt"/>
            </a:endParaRPr>
          </a:p>
          <a:p>
            <a:r>
              <a:rPr lang="en-AU" dirty="0">
                <a:latin typeface="+mn-lt"/>
              </a:rPr>
              <a:t>Each Unit holder received an Annual payment from the Trust for the value of his or her share of energy produced during that year.</a:t>
            </a:r>
            <a:endParaRPr lang="tr-TR" dirty="0">
              <a:latin typeface="+mn-lt"/>
            </a:endParaRPr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3E81F6-CD3B-4057-AD28-2DDF39FC6808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pic>
        <p:nvPicPr>
          <p:cNvPr id="8" name="Picture 7" descr="C:\Users\Garry Yost\Desktop\Solar Pictorial\230 kW complete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038301" y="1857725"/>
            <a:ext cx="4610100" cy="30848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4009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Private &amp; Confidential</a:t>
            </a:r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EA8D8-A092-4931-9C8D-5057D010A82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1146174" y="750889"/>
            <a:ext cx="7793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6600"/>
                </a:solidFill>
                <a:latin typeface="Bookman Old Style" pitchFamily="18" charset="0"/>
              </a:rPr>
              <a:t>6. Çanakkale </a:t>
            </a:r>
            <a:r>
              <a:rPr lang="tr-TR" sz="2400" b="1" dirty="0" err="1" smtClean="0">
                <a:solidFill>
                  <a:srgbClr val="FF6600"/>
                </a:solidFill>
                <a:latin typeface="Bookman Old Style" pitchFamily="18" charset="0"/>
              </a:rPr>
              <a:t>Example</a:t>
            </a:r>
            <a:endParaRPr lang="tr-TR" sz="2400" b="1" dirty="0">
              <a:solidFill>
                <a:srgbClr val="FF6600"/>
              </a:solidFill>
              <a:latin typeface="Bookman Old Style" pitchFamily="18" charset="0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779843" y="1632252"/>
            <a:ext cx="5657129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Çanakkale </a:t>
            </a:r>
            <a:r>
              <a:rPr lang="tr-TR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Average</a:t>
            </a:r>
            <a:r>
              <a:rPr lang="tr-T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 </a:t>
            </a:r>
            <a:r>
              <a:rPr lang="tr-TR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windspeed</a:t>
            </a:r>
            <a:r>
              <a:rPr lang="tr-T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 7,6 m/s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r>
              <a:rPr lang="en-AU" sz="1600" dirty="0">
                <a:latin typeface="+mn-lt"/>
              </a:rPr>
              <a:t>Income after expenses and maintenance was approximately AUD$4,565,000. So a Farmer with 4 units or %4 would receive AUD$182,600 a year (this is without yearly CPI adjustments)</a:t>
            </a:r>
            <a:r>
              <a:rPr lang="en-AU" sz="1600" dirty="0" smtClean="0">
                <a:latin typeface="+mn-lt"/>
              </a:rPr>
              <a:t>.</a:t>
            </a:r>
          </a:p>
          <a:p>
            <a:endParaRPr lang="tr-TR" sz="1600" dirty="0">
              <a:latin typeface="+mn-lt"/>
            </a:endParaRPr>
          </a:p>
          <a:p>
            <a:r>
              <a:rPr lang="en-AU" sz="1600" dirty="0">
                <a:latin typeface="+mn-lt"/>
              </a:rPr>
              <a:t>If we take AUD$182,000 – AUD$118,000 = AUD$64,000 profit per year so this is a 6,25 year payback on his total 400,000 initial investment</a:t>
            </a:r>
            <a:r>
              <a:rPr lang="en-AU" sz="1600" dirty="0" smtClean="0">
                <a:latin typeface="+mn-lt"/>
              </a:rPr>
              <a:t>.</a:t>
            </a:r>
          </a:p>
          <a:p>
            <a:endParaRPr lang="tr-TR" sz="1600" dirty="0">
              <a:latin typeface="+mn-lt"/>
            </a:endParaRPr>
          </a:p>
          <a:p>
            <a:r>
              <a:rPr lang="en-AU" sz="1600" dirty="0">
                <a:latin typeface="+mn-lt"/>
              </a:rPr>
              <a:t>BUT we must add in the CPI index and the payback looks more like 4,5 to 5,0 years. </a:t>
            </a:r>
            <a:endParaRPr lang="tr-TR" sz="1600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1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D6CC46-CD7D-49B5-8A85-D096DFE38E1A}" type="datetime3">
              <a:rPr lang="tr-TR" smtClean="0"/>
              <a:pPr>
                <a:defRPr/>
              </a:pPr>
              <a:t>20/8/18</a:t>
            </a:fld>
            <a:endParaRPr lang="en-US"/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xmlns="" val="3455539323"/>
              </p:ext>
            </p:extLst>
          </p:nvPr>
        </p:nvGraphicFramePr>
        <p:xfrm>
          <a:off x="6393186" y="2109645"/>
          <a:ext cx="5467350" cy="260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Özel 4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6600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576</TotalTime>
  <Words>779</Words>
  <Application>Microsoft Office PowerPoint</Application>
  <PresentationFormat>Özel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Canlı</vt:lpstr>
      <vt:lpstr>RENEWABLE ENERGY COOPERATIVES  AUSTRALIA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TURKWIND SOLAR</dc:creator>
  <cp:lastModifiedBy>Onur Özer</cp:lastModifiedBy>
  <cp:revision>94</cp:revision>
  <dcterms:created xsi:type="dcterms:W3CDTF">2013-12-31T09:04:50Z</dcterms:created>
  <dcterms:modified xsi:type="dcterms:W3CDTF">2018-08-20T12:50:00Z</dcterms:modified>
</cp:coreProperties>
</file>